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Gotham Bold"/>
      <p:bold r:id="rId18"/>
    </p:embeddedFont>
    <p:embeddedFont>
      <p:font typeface="Canva Sans Bold" panose="020B0803030501040103"/>
      <p:bold r:id="rId19"/>
    </p:embeddedFont>
    <p:embeddedFont>
      <p:font typeface="Canva Sans" panose="020B0503030501040103"/>
      <p:regular r:id="rId20"/>
    </p:embeddedFont>
    <p:embeddedFont>
      <p:font typeface="Signika Bold" panose="02010003020600000004"/>
      <p:bold r:id="rId21"/>
    </p:embeddedFont>
    <p:embeddedFont>
      <p:font typeface="DM Sans"/>
      <p:regular r:id="rId22"/>
    </p:embeddedFont>
    <p:embeddedFont>
      <p:font typeface="DM Sans Bold"/>
      <p:bold r:id="rId23"/>
    </p:embeddedFon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4" Type="http://schemas.openxmlformats.org/officeDocument/2006/relationships/slideLayout" Target="../slideLayouts/slideLayout7.xml"/><Relationship Id="rId13" Type="http://schemas.openxmlformats.org/officeDocument/2006/relationships/image" Target="../media/image13.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grpSp>
        <p:nvGrpSpPr>
          <p:cNvPr id="3" name="Group 3"/>
          <p:cNvGrpSpPr/>
          <p:nvPr/>
        </p:nvGrpSpPr>
        <p:grpSpPr>
          <a:xfrm rot="0">
            <a:off x="9943513" y="0"/>
            <a:ext cx="9762619" cy="10287000"/>
            <a:chOff x="0" y="0"/>
            <a:chExt cx="11816291" cy="12450980"/>
          </a:xfrm>
        </p:grpSpPr>
        <p:sp>
          <p:nvSpPr>
            <p:cNvPr id="4" name="Freeform 4"/>
            <p:cNvSpPr/>
            <p:nvPr/>
          </p:nvSpPr>
          <p:spPr>
            <a:xfrm>
              <a:off x="0" y="0"/>
              <a:ext cx="11816290" cy="12450980"/>
            </a:xfrm>
            <a:custGeom>
              <a:avLst/>
              <a:gdLst/>
              <a:ahLst/>
              <a:cxnLst/>
              <a:rect l="l" t="t" r="r" b="b"/>
              <a:pathLst>
                <a:path w="11816290" h="12450980">
                  <a:moveTo>
                    <a:pt x="11816290" y="0"/>
                  </a:moveTo>
                  <a:lnTo>
                    <a:pt x="7167360" y="12450980"/>
                  </a:lnTo>
                  <a:lnTo>
                    <a:pt x="0" y="12450980"/>
                  </a:lnTo>
                  <a:lnTo>
                    <a:pt x="4648931" y="0"/>
                  </a:lnTo>
                  <a:lnTo>
                    <a:pt x="11816290" y="0"/>
                  </a:lnTo>
                  <a:close/>
                </a:path>
              </a:pathLst>
            </a:custGeom>
            <a:blipFill>
              <a:blip r:embed="rId2"/>
              <a:stretch>
                <a:fillRect r="-58056"/>
              </a:stretch>
            </a:blipFill>
          </p:spPr>
        </p:sp>
      </p:grpSp>
      <p:grpSp>
        <p:nvGrpSpPr>
          <p:cNvPr id="5" name="Group 5"/>
          <p:cNvGrpSpPr/>
          <p:nvPr/>
        </p:nvGrpSpPr>
        <p:grpSpPr>
          <a:xfrm rot="0">
            <a:off x="7696200" y="106045"/>
            <a:ext cx="6080125" cy="4013835"/>
            <a:chOff x="0" y="0"/>
            <a:chExt cx="11816291" cy="12450980"/>
          </a:xfrm>
        </p:grpSpPr>
        <p:sp>
          <p:nvSpPr>
            <p:cNvPr id="6" name="Freeform 6"/>
            <p:cNvSpPr/>
            <p:nvPr/>
          </p:nvSpPr>
          <p:spPr>
            <a:xfrm>
              <a:off x="0" y="0"/>
              <a:ext cx="11816290" cy="12450980"/>
            </a:xfrm>
            <a:custGeom>
              <a:avLst/>
              <a:gdLst/>
              <a:ahLst/>
              <a:cxnLst/>
              <a:rect l="l" t="t" r="r" b="b"/>
              <a:pathLst>
                <a:path w="11816290" h="12450980">
                  <a:moveTo>
                    <a:pt x="11816290" y="0"/>
                  </a:moveTo>
                  <a:lnTo>
                    <a:pt x="7167360" y="12450980"/>
                  </a:lnTo>
                  <a:lnTo>
                    <a:pt x="0" y="12450980"/>
                  </a:lnTo>
                  <a:lnTo>
                    <a:pt x="4648931" y="0"/>
                  </a:lnTo>
                  <a:lnTo>
                    <a:pt x="11816290" y="0"/>
                  </a:lnTo>
                  <a:close/>
                </a:path>
              </a:pathLst>
            </a:custGeom>
            <a:blipFill>
              <a:blip r:embed="rId3"/>
              <a:stretch>
                <a:fillRect l="-29028" r="-29028"/>
              </a:stretch>
            </a:blipFill>
          </p:spPr>
        </p:sp>
      </p:grpSp>
      <p:sp>
        <p:nvSpPr>
          <p:cNvPr id="7" name="Freeform 7"/>
          <p:cNvSpPr/>
          <p:nvPr/>
        </p:nvSpPr>
        <p:spPr>
          <a:xfrm>
            <a:off x="8048776" y="1539218"/>
            <a:ext cx="1728213" cy="1728213"/>
          </a:xfrm>
          <a:custGeom>
            <a:avLst/>
            <a:gdLst/>
            <a:ahLst/>
            <a:cxnLst/>
            <a:rect l="l" t="t" r="r" b="b"/>
            <a:pathLst>
              <a:path w="1728213" h="1728213">
                <a:moveTo>
                  <a:pt x="0" y="0"/>
                </a:moveTo>
                <a:lnTo>
                  <a:pt x="1728213" y="0"/>
                </a:lnTo>
                <a:lnTo>
                  <a:pt x="1728213" y="1728213"/>
                </a:lnTo>
                <a:lnTo>
                  <a:pt x="0" y="1728213"/>
                </a:lnTo>
                <a:lnTo>
                  <a:pt x="0" y="0"/>
                </a:lnTo>
                <a:close/>
              </a:path>
            </a:pathLst>
          </a:custGeom>
          <a:blipFill>
            <a:blip r:embed="rId4"/>
            <a:stretch>
              <a:fillRect/>
            </a:stretch>
          </a:blipFill>
        </p:spPr>
      </p:sp>
      <p:sp>
        <p:nvSpPr>
          <p:cNvPr id="8" name="Freeform 8"/>
          <p:cNvSpPr/>
          <p:nvPr/>
        </p:nvSpPr>
        <p:spPr>
          <a:xfrm>
            <a:off x="16395193" y="4782905"/>
            <a:ext cx="1728213" cy="1728213"/>
          </a:xfrm>
          <a:custGeom>
            <a:avLst/>
            <a:gdLst/>
            <a:ahLst/>
            <a:cxnLst/>
            <a:rect l="l" t="t" r="r" b="b"/>
            <a:pathLst>
              <a:path w="1728213" h="1728213">
                <a:moveTo>
                  <a:pt x="0" y="0"/>
                </a:moveTo>
                <a:lnTo>
                  <a:pt x="1728214" y="0"/>
                </a:lnTo>
                <a:lnTo>
                  <a:pt x="1728214" y="1728213"/>
                </a:lnTo>
                <a:lnTo>
                  <a:pt x="0" y="1728213"/>
                </a:lnTo>
                <a:lnTo>
                  <a:pt x="0" y="0"/>
                </a:lnTo>
                <a:close/>
              </a:path>
            </a:pathLst>
          </a:custGeom>
          <a:blipFill>
            <a:blip r:embed="rId4"/>
            <a:stretch>
              <a:fillRect/>
            </a:stretch>
          </a:blipFill>
        </p:spPr>
      </p:sp>
      <p:sp>
        <p:nvSpPr>
          <p:cNvPr id="9" name="Freeform 9"/>
          <p:cNvSpPr/>
          <p:nvPr/>
        </p:nvSpPr>
        <p:spPr>
          <a:xfrm>
            <a:off x="16779566" y="5167278"/>
            <a:ext cx="959468" cy="959468"/>
          </a:xfrm>
          <a:custGeom>
            <a:avLst/>
            <a:gdLst/>
            <a:ahLst/>
            <a:cxnLst/>
            <a:rect l="l" t="t" r="r" b="b"/>
            <a:pathLst>
              <a:path w="959468" h="959468">
                <a:moveTo>
                  <a:pt x="0" y="0"/>
                </a:moveTo>
                <a:lnTo>
                  <a:pt x="959468" y="0"/>
                </a:lnTo>
                <a:lnTo>
                  <a:pt x="959468" y="959468"/>
                </a:lnTo>
                <a:lnTo>
                  <a:pt x="0" y="9594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8563113" y="1923590"/>
            <a:ext cx="699539" cy="959468"/>
          </a:xfrm>
          <a:custGeom>
            <a:avLst/>
            <a:gdLst/>
            <a:ahLst/>
            <a:cxnLst/>
            <a:rect l="l" t="t" r="r" b="b"/>
            <a:pathLst>
              <a:path w="699539" h="959468">
                <a:moveTo>
                  <a:pt x="0" y="0"/>
                </a:moveTo>
                <a:lnTo>
                  <a:pt x="699539" y="0"/>
                </a:lnTo>
                <a:lnTo>
                  <a:pt x="699539" y="959468"/>
                </a:lnTo>
                <a:lnTo>
                  <a:pt x="0" y="9594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915459" y="6828416"/>
            <a:ext cx="1728213" cy="1728213"/>
          </a:xfrm>
          <a:custGeom>
            <a:avLst/>
            <a:gdLst/>
            <a:ahLst/>
            <a:cxnLst/>
            <a:rect l="l" t="t" r="r" b="b"/>
            <a:pathLst>
              <a:path w="1728213" h="1728213">
                <a:moveTo>
                  <a:pt x="0" y="0"/>
                </a:moveTo>
                <a:lnTo>
                  <a:pt x="1728214" y="0"/>
                </a:lnTo>
                <a:lnTo>
                  <a:pt x="1728214" y="1728213"/>
                </a:lnTo>
                <a:lnTo>
                  <a:pt x="0" y="1728213"/>
                </a:lnTo>
                <a:lnTo>
                  <a:pt x="0" y="0"/>
                </a:lnTo>
                <a:close/>
              </a:path>
            </a:pathLst>
          </a:custGeom>
          <a:blipFill>
            <a:blip r:embed="rId4"/>
            <a:stretch>
              <a:fillRect/>
            </a:stretch>
          </a:blipFill>
        </p:spPr>
      </p:sp>
      <p:sp>
        <p:nvSpPr>
          <p:cNvPr id="14" name="Freeform 14"/>
          <p:cNvSpPr/>
          <p:nvPr/>
        </p:nvSpPr>
        <p:spPr>
          <a:xfrm>
            <a:off x="16247632" y="7235059"/>
            <a:ext cx="1063868" cy="914927"/>
          </a:xfrm>
          <a:custGeom>
            <a:avLst/>
            <a:gdLst/>
            <a:ahLst/>
            <a:cxnLst/>
            <a:rect l="l" t="t" r="r" b="b"/>
            <a:pathLst>
              <a:path w="1063868" h="914927">
                <a:moveTo>
                  <a:pt x="0" y="0"/>
                </a:moveTo>
                <a:lnTo>
                  <a:pt x="1063868" y="0"/>
                </a:lnTo>
                <a:lnTo>
                  <a:pt x="1063868" y="914927"/>
                </a:lnTo>
                <a:lnTo>
                  <a:pt x="0" y="9149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p:cNvSpPr/>
          <p:nvPr/>
        </p:nvSpPr>
        <p:spPr>
          <a:xfrm>
            <a:off x="1276086" y="2855572"/>
            <a:ext cx="784902" cy="784902"/>
          </a:xfrm>
          <a:custGeom>
            <a:avLst/>
            <a:gdLst/>
            <a:ahLst/>
            <a:cxnLst/>
            <a:rect l="l" t="t" r="r" b="b"/>
            <a:pathLst>
              <a:path w="784902" h="784902">
                <a:moveTo>
                  <a:pt x="0" y="0"/>
                </a:moveTo>
                <a:lnTo>
                  <a:pt x="784902" y="0"/>
                </a:lnTo>
                <a:lnTo>
                  <a:pt x="784902" y="784902"/>
                </a:lnTo>
                <a:lnTo>
                  <a:pt x="0" y="7849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Freeform 27"/>
          <p:cNvSpPr/>
          <p:nvPr/>
        </p:nvSpPr>
        <p:spPr>
          <a:xfrm>
            <a:off x="1276086" y="1947243"/>
            <a:ext cx="4509122" cy="298729"/>
          </a:xfrm>
          <a:custGeom>
            <a:avLst/>
            <a:gdLst/>
            <a:ahLst/>
            <a:cxnLst/>
            <a:rect l="l" t="t" r="r" b="b"/>
            <a:pathLst>
              <a:path w="4509122" h="298729">
                <a:moveTo>
                  <a:pt x="0" y="0"/>
                </a:moveTo>
                <a:lnTo>
                  <a:pt x="4509123" y="0"/>
                </a:lnTo>
                <a:lnTo>
                  <a:pt x="4509123" y="298729"/>
                </a:lnTo>
                <a:lnTo>
                  <a:pt x="0" y="298729"/>
                </a:lnTo>
                <a:lnTo>
                  <a:pt x="0" y="0"/>
                </a:lnTo>
                <a:close/>
              </a:path>
            </a:pathLst>
          </a:custGeom>
          <a:blipFill>
            <a:blip r:embed="rId13"/>
            <a:stretch>
              <a:fillRect/>
            </a:stretch>
          </a:blipFill>
        </p:spPr>
      </p:sp>
      <p:sp>
        <p:nvSpPr>
          <p:cNvPr id="28" name="TextBox 28"/>
          <p:cNvSpPr txBox="1"/>
          <p:nvPr/>
        </p:nvSpPr>
        <p:spPr>
          <a:xfrm>
            <a:off x="1659616" y="7878881"/>
            <a:ext cx="3697763" cy="377329"/>
          </a:xfrm>
          <a:prstGeom prst="rect">
            <a:avLst/>
          </a:prstGeom>
        </p:spPr>
        <p:txBody>
          <a:bodyPr lIns="0" tIns="0" rIns="0" bIns="0" rtlCol="0" anchor="t">
            <a:spAutoFit/>
          </a:bodyPr>
          <a:lstStyle/>
          <a:p>
            <a:pPr algn="l">
              <a:lnSpc>
                <a:spcPts val="2735"/>
              </a:lnSpc>
            </a:pPr>
            <a:r>
              <a:rPr lang="en-US" sz="3340" b="1">
                <a:solidFill>
                  <a:srgbClr val="000000"/>
                </a:solidFill>
                <a:latin typeface="Gotham Bold"/>
                <a:ea typeface="Gotham Bold"/>
                <a:cs typeface="Gotham Bold"/>
                <a:sym typeface="Gotham Bold"/>
              </a:rPr>
              <a:t>Niharika Verma</a:t>
            </a:r>
            <a:endParaRPr lang="en-US" sz="3340" b="1">
              <a:solidFill>
                <a:srgbClr val="000000"/>
              </a:solidFill>
              <a:latin typeface="Gotham Bold"/>
              <a:ea typeface="Gotham Bold"/>
              <a:cs typeface="Gotham Bold"/>
              <a:sym typeface="Gotham Bold"/>
            </a:endParaRPr>
          </a:p>
        </p:txBody>
      </p:sp>
      <p:sp>
        <p:nvSpPr>
          <p:cNvPr id="29" name="TextBox 29"/>
          <p:cNvSpPr txBox="1"/>
          <p:nvPr/>
        </p:nvSpPr>
        <p:spPr>
          <a:xfrm>
            <a:off x="1276086" y="7400223"/>
            <a:ext cx="2938748" cy="283006"/>
          </a:xfrm>
          <a:prstGeom prst="rect">
            <a:avLst/>
          </a:prstGeom>
        </p:spPr>
        <p:txBody>
          <a:bodyPr lIns="0" tIns="0" rIns="0" bIns="0" rtlCol="0" anchor="t">
            <a:spAutoFit/>
          </a:bodyPr>
          <a:lstStyle/>
          <a:p>
            <a:pPr algn="l">
              <a:lnSpc>
                <a:spcPts val="2055"/>
              </a:lnSpc>
            </a:pPr>
            <a:r>
              <a:rPr lang="en-US" sz="2510" b="1">
                <a:solidFill>
                  <a:srgbClr val="000000"/>
                </a:solidFill>
                <a:latin typeface="Gotham Bold"/>
                <a:ea typeface="Gotham Bold"/>
                <a:cs typeface="Gotham Bold"/>
                <a:sym typeface="Gotham Bold"/>
              </a:rPr>
              <a:t>Presented By :</a:t>
            </a:r>
            <a:endParaRPr lang="en-US" sz="2510" b="1">
              <a:solidFill>
                <a:srgbClr val="000000"/>
              </a:solidFill>
              <a:latin typeface="Gotham Bold"/>
              <a:ea typeface="Gotham Bold"/>
              <a:cs typeface="Gotham Bold"/>
              <a:sym typeface="Gotham Bold"/>
            </a:endParaRPr>
          </a:p>
        </p:txBody>
      </p:sp>
      <p:sp>
        <p:nvSpPr>
          <p:cNvPr id="30" name="TextBox 30"/>
          <p:cNvSpPr txBox="1"/>
          <p:nvPr/>
        </p:nvSpPr>
        <p:spPr>
          <a:xfrm>
            <a:off x="6369050" y="7235825"/>
            <a:ext cx="3574415" cy="704850"/>
          </a:xfrm>
          <a:prstGeom prst="rect">
            <a:avLst/>
          </a:prstGeom>
        </p:spPr>
        <p:txBody>
          <a:bodyPr lIns="0" tIns="0" rIns="0" bIns="0" rtlCol="0" anchor="t">
            <a:noAutofit/>
          </a:bodyPr>
          <a:lstStyle/>
          <a:p>
            <a:pPr algn="l">
              <a:lnSpc>
                <a:spcPts val="2055"/>
              </a:lnSpc>
            </a:pPr>
            <a:r>
              <a:rPr lang="en-US" sz="2510" b="1">
                <a:solidFill>
                  <a:srgbClr val="000000"/>
                </a:solidFill>
                <a:latin typeface="Gotham Bold"/>
                <a:ea typeface="Gotham Bold"/>
                <a:cs typeface="Gotham Bold"/>
                <a:sym typeface="Gotham Bold"/>
              </a:rPr>
              <a:t>Date : 12th July2025</a:t>
            </a:r>
            <a:endParaRPr lang="en-US" sz="2510" b="1">
              <a:solidFill>
                <a:srgbClr val="000000"/>
              </a:solidFill>
              <a:latin typeface="Gotham Bold"/>
              <a:ea typeface="Gotham Bold"/>
              <a:cs typeface="Gotham Bold"/>
              <a:sym typeface="Gotham Bold"/>
            </a:endParaRPr>
          </a:p>
          <a:p>
            <a:pPr algn="l">
              <a:lnSpc>
                <a:spcPts val="2055"/>
              </a:lnSpc>
            </a:pPr>
          </a:p>
        </p:txBody>
      </p:sp>
      <p:sp>
        <p:nvSpPr>
          <p:cNvPr id="31" name="TextBox 31"/>
          <p:cNvSpPr txBox="1"/>
          <p:nvPr/>
        </p:nvSpPr>
        <p:spPr>
          <a:xfrm>
            <a:off x="1175723" y="4621939"/>
            <a:ext cx="9384235" cy="2308711"/>
          </a:xfrm>
          <a:prstGeom prst="rect">
            <a:avLst/>
          </a:prstGeom>
        </p:spPr>
        <p:txBody>
          <a:bodyPr lIns="0" tIns="0" rIns="0" bIns="0" rtlCol="0" anchor="t">
            <a:spAutoFit/>
          </a:bodyPr>
          <a:lstStyle/>
          <a:p>
            <a:pPr algn="ctr">
              <a:lnSpc>
                <a:spcPts val="6180"/>
              </a:lnSpc>
            </a:pPr>
            <a:r>
              <a:rPr lang="en-US" sz="4415" b="1">
                <a:solidFill>
                  <a:srgbClr val="000000"/>
                </a:solidFill>
                <a:latin typeface="Canva Sans Bold" panose="020B0803030501040103"/>
                <a:ea typeface="Canva Sans Bold" panose="020B0803030501040103"/>
                <a:cs typeface="Canva Sans Bold" panose="020B0803030501040103"/>
                <a:sym typeface="Canva Sans Bold" panose="020B0803030501040103"/>
              </a:rPr>
              <a:t>Patient Encounter Cost and Risk Analysis in Healthcare Systems</a:t>
            </a:r>
            <a:endParaRPr lang="en-US" sz="4415"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6180"/>
              </a:lnSpc>
            </a:pPr>
          </a:p>
        </p:txBody>
      </p:sp>
      <p:sp>
        <p:nvSpPr>
          <p:cNvPr id="32" name="TextBox 3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1</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sp>
        <p:nvSpPr>
          <p:cNvPr id="3" name="Freeform 3"/>
          <p:cNvSpPr/>
          <p:nvPr/>
        </p:nvSpPr>
        <p:spPr>
          <a:xfrm>
            <a:off x="1791668" y="1406246"/>
            <a:ext cx="15467632" cy="7755121"/>
          </a:xfrm>
          <a:custGeom>
            <a:avLst/>
            <a:gdLst/>
            <a:ahLst/>
            <a:cxnLst/>
            <a:rect l="l" t="t" r="r" b="b"/>
            <a:pathLst>
              <a:path w="15467632" h="7755121">
                <a:moveTo>
                  <a:pt x="0" y="0"/>
                </a:moveTo>
                <a:lnTo>
                  <a:pt x="15467632" y="0"/>
                </a:lnTo>
                <a:lnTo>
                  <a:pt x="15467632" y="7755121"/>
                </a:lnTo>
                <a:lnTo>
                  <a:pt x="0" y="7755121"/>
                </a:lnTo>
                <a:lnTo>
                  <a:pt x="0" y="0"/>
                </a:lnTo>
                <a:close/>
              </a:path>
            </a:pathLst>
          </a:custGeom>
          <a:blipFill>
            <a:blip r:embed="rId2"/>
            <a:stretch>
              <a:fillRect l="-9098" t="-18588" r="-11302" b="-16423"/>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10</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5" name="TextBox 5"/>
          <p:cNvSpPr txBox="1"/>
          <p:nvPr/>
        </p:nvSpPr>
        <p:spPr>
          <a:xfrm>
            <a:off x="5733260" y="408395"/>
            <a:ext cx="7173309" cy="1527031"/>
          </a:xfrm>
          <a:prstGeom prst="rect">
            <a:avLst/>
          </a:prstGeom>
        </p:spPr>
        <p:txBody>
          <a:bodyPr lIns="0" tIns="0" rIns="0" bIns="0" rtlCol="0" anchor="t">
            <a:spAutoFit/>
          </a:bodyPr>
          <a:lstStyle/>
          <a:p>
            <a:pPr algn="ctr">
              <a:lnSpc>
                <a:spcPts val="6260"/>
              </a:lnSpc>
              <a:spcBef>
                <a:spcPct val="0"/>
              </a:spcBef>
            </a:pPr>
            <a:r>
              <a:rPr lang="en-US" sz="4470" b="1">
                <a:solidFill>
                  <a:srgbClr val="000000"/>
                </a:solidFill>
                <a:latin typeface="Canva Sans Bold" panose="020B0803030501040103"/>
                <a:ea typeface="Canva Sans Bold" panose="020B0803030501040103"/>
                <a:cs typeface="Canva Sans Bold" panose="020B0803030501040103"/>
                <a:sym typeface="Canva Sans Bold" panose="020B0803030501040103"/>
              </a:rPr>
              <a:t>P</a:t>
            </a:r>
            <a:r>
              <a:rPr lang="en-US" sz="4470" b="1">
                <a:solidFill>
                  <a:srgbClr val="000000"/>
                </a:solidFill>
                <a:latin typeface="Canva Sans Bold" panose="020B0803030501040103"/>
                <a:ea typeface="Canva Sans Bold" panose="020B0803030501040103"/>
                <a:cs typeface="Canva Sans Bold" panose="020B0803030501040103"/>
                <a:sym typeface="Canva Sans Bold" panose="020B0803030501040103"/>
              </a:rPr>
              <a:t>ower BI visualization :</a:t>
            </a:r>
            <a:endParaRPr lang="en-US" sz="447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6010"/>
              </a:lnSpc>
              <a:spcBef>
                <a:spcPct val="0"/>
              </a:spcBef>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6C8D9">
                <a:alpha val="100000"/>
              </a:srgbClr>
            </a:gs>
            <a:gs pos="50000">
              <a:srgbClr val="00BBD4">
                <a:alpha val="100000"/>
              </a:srgbClr>
            </a:gs>
            <a:gs pos="100000">
              <a:srgbClr val="F0F1F5">
                <a:alpha val="5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11</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3" name="TextBox 3"/>
          <p:cNvSpPr txBox="1"/>
          <p:nvPr/>
        </p:nvSpPr>
        <p:spPr>
          <a:xfrm>
            <a:off x="4903107" y="209362"/>
            <a:ext cx="8702201" cy="1039496"/>
          </a:xfrm>
          <a:prstGeom prst="rect">
            <a:avLst/>
          </a:prstGeom>
        </p:spPr>
        <p:txBody>
          <a:bodyPr lIns="0" tIns="0" rIns="0" bIns="0" rtlCol="0" anchor="t">
            <a:spAutoFit/>
          </a:bodyPr>
          <a:lstStyle/>
          <a:p>
            <a:pPr algn="ctr">
              <a:lnSpc>
                <a:spcPts val="5460"/>
              </a:lnSpc>
            </a:pPr>
            <a:r>
              <a:rPr lang="en-US" sz="3900" b="1">
                <a:solidFill>
                  <a:srgbClr val="000000"/>
                </a:solidFill>
                <a:latin typeface="Canva Sans Bold" panose="020B0803030501040103"/>
                <a:ea typeface="Canva Sans Bold" panose="020B0803030501040103"/>
                <a:cs typeface="Canva Sans Bold" panose="020B0803030501040103"/>
                <a:sym typeface="Canva Sans Bold" panose="020B0803030501040103"/>
              </a:rPr>
              <a:t>Conclusion:</a:t>
            </a:r>
            <a:endParaRPr lang="en-US" sz="39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800"/>
              </a:lnSpc>
              <a:spcBef>
                <a:spcPct val="0"/>
              </a:spcBef>
            </a:pPr>
          </a:p>
        </p:txBody>
      </p:sp>
      <p:sp>
        <p:nvSpPr>
          <p:cNvPr id="4" name="TextBox 4"/>
          <p:cNvSpPr txBox="1"/>
          <p:nvPr/>
        </p:nvSpPr>
        <p:spPr>
          <a:xfrm>
            <a:off x="263872" y="981075"/>
            <a:ext cx="17980670" cy="3638551"/>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panose="020B0803030501040103"/>
                <a:ea typeface="Canva Sans Bold" panose="020B0803030501040103"/>
                <a:cs typeface="Canva Sans Bold" panose="020B0803030501040103"/>
                <a:sym typeface="Canva Sans Bold" panose="020B0803030501040103"/>
              </a:rPr>
              <a:t>SQL QUERIES:</a:t>
            </a:r>
            <a:endParaRPr lang="en-US" sz="30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marL="647700" lvl="1" indent="-323850" algn="l">
              <a:lnSpc>
                <a:spcPts val="4200"/>
              </a:lnSpc>
              <a:buFont typeface="Arial" panose="020B0604020202020204"/>
              <a:buChar char="•"/>
            </a:pPr>
            <a:r>
              <a:rPr lang="en-US" sz="3000">
                <a:solidFill>
                  <a:srgbClr val="000000"/>
                </a:solidFill>
                <a:latin typeface="Canva Sans" panose="020B0503030501040103"/>
                <a:ea typeface="Canva Sans" panose="020B0503030501040103"/>
                <a:cs typeface="Canva Sans" panose="020B0503030501040103"/>
                <a:sym typeface="Canva Sans" panose="020B0503030501040103"/>
              </a:rPr>
              <a:t>High-Cost Patients: A small gr</a:t>
            </a:r>
            <a:r>
              <a:rPr lang="en-US" sz="3000">
                <a:solidFill>
                  <a:srgbClr val="000000"/>
                </a:solidFill>
                <a:latin typeface="Canva Sans" panose="020B0503030501040103"/>
                <a:ea typeface="Canva Sans" panose="020B0503030501040103"/>
                <a:cs typeface="Canva Sans" panose="020B0503030501040103"/>
                <a:sym typeface="Canva Sans" panose="020B0503030501040103"/>
              </a:rPr>
              <a:t>oup of patients had repeated high-cost encounters, indicating the need for targeted care management.</a:t>
            </a:r>
            <a:endParaRPr lang="en-US" sz="3000">
              <a:solidFill>
                <a:srgbClr val="000000"/>
              </a:solidFill>
              <a:latin typeface="Canva Sans" panose="020B0503030501040103"/>
              <a:ea typeface="Canva Sans" panose="020B0503030501040103"/>
              <a:cs typeface="Canva Sans" panose="020B0503030501040103"/>
              <a:sym typeface="Canva Sans" panose="020B0503030501040103"/>
            </a:endParaRPr>
          </a:p>
          <a:p>
            <a:pPr marL="647700" lvl="1" indent="-323850" algn="l">
              <a:lnSpc>
                <a:spcPts val="4200"/>
              </a:lnSpc>
              <a:buFont typeface="Arial" panose="020B0604020202020204"/>
              <a:buChar char="•"/>
            </a:pPr>
            <a:r>
              <a:rPr lang="en-US" sz="3000">
                <a:solidFill>
                  <a:srgbClr val="000000"/>
                </a:solidFill>
                <a:latin typeface="Canva Sans" panose="020B0503030501040103"/>
                <a:ea typeface="Canva Sans" panose="020B0503030501040103"/>
                <a:cs typeface="Canva Sans" panose="020B0503030501040103"/>
                <a:sym typeface="Canva Sans" panose="020B0503030501040103"/>
              </a:rPr>
              <a:t>Financial Risk Factors: Gaps in payer coverage and repeated diagnoses reveal key areas of financial exposure.</a:t>
            </a:r>
            <a:endParaRPr lang="en-US" sz="3000">
              <a:solidFill>
                <a:srgbClr val="000000"/>
              </a:solidFill>
              <a:latin typeface="Canva Sans" panose="020B0503030501040103"/>
              <a:ea typeface="Canva Sans" panose="020B0503030501040103"/>
              <a:cs typeface="Canva Sans" panose="020B0503030501040103"/>
              <a:sym typeface="Canva Sans" panose="020B0503030501040103"/>
            </a:endParaRPr>
          </a:p>
          <a:p>
            <a:pPr marL="647700" lvl="1" indent="-323850" algn="l">
              <a:lnSpc>
                <a:spcPts val="4200"/>
              </a:lnSpc>
              <a:buFont typeface="Arial" panose="020B0604020202020204"/>
              <a:buChar char="•"/>
            </a:pPr>
            <a:r>
              <a:rPr lang="en-US" sz="3000">
                <a:solidFill>
                  <a:srgbClr val="000000"/>
                </a:solidFill>
                <a:latin typeface="Canva Sans" panose="020B0503030501040103"/>
                <a:ea typeface="Canva Sans" panose="020B0503030501040103"/>
                <a:cs typeface="Canva Sans" panose="020B0503030501040103"/>
                <a:sym typeface="Canva Sans" panose="020B0503030501040103"/>
              </a:rPr>
              <a:t>Cost Drivers: SQL analysis showed prolonged encounters and repeated procedures are linked to high total costs.</a:t>
            </a:r>
            <a:endParaRPr lang="en-US" sz="3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5" name="TextBox 5"/>
          <p:cNvSpPr txBox="1"/>
          <p:nvPr/>
        </p:nvSpPr>
        <p:spPr>
          <a:xfrm>
            <a:off x="220414" y="4877723"/>
            <a:ext cx="18067586" cy="5229280"/>
          </a:xfrm>
          <a:prstGeom prst="rect">
            <a:avLst/>
          </a:prstGeom>
        </p:spPr>
        <p:txBody>
          <a:bodyPr lIns="0" tIns="0" rIns="0" bIns="0" rtlCol="0" anchor="t">
            <a:spAutoFit/>
          </a:bodyPr>
          <a:lstStyle/>
          <a:p>
            <a:pPr algn="l">
              <a:lnSpc>
                <a:spcPts val="4265"/>
              </a:lnSpc>
            </a:pPr>
            <a:r>
              <a:rPr lang="en-US" sz="3045" b="1">
                <a:solidFill>
                  <a:srgbClr val="000000"/>
                </a:solidFill>
                <a:latin typeface="Canva Sans Bold" panose="020B0803030501040103"/>
                <a:ea typeface="Canva Sans Bold" panose="020B0803030501040103"/>
                <a:cs typeface="Canva Sans Bold" panose="020B0803030501040103"/>
                <a:sym typeface="Canva Sans Bold" panose="020B0803030501040103"/>
              </a:rPr>
              <a:t>POWER BI REPORT:</a:t>
            </a:r>
            <a:endParaRPr lang="en-US" sz="3045"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marL="636270" lvl="1" indent="-318135" algn="l">
              <a:lnSpc>
                <a:spcPts val="4125"/>
              </a:lnSpc>
              <a:buFont typeface="Arial" panose="020B0604020202020204"/>
              <a:buChar char="•"/>
            </a:pPr>
            <a:r>
              <a:rPr lang="en-US" sz="2945">
                <a:solidFill>
                  <a:srgbClr val="000000"/>
                </a:solidFill>
                <a:latin typeface="Canva Sans" panose="020B0503030501040103"/>
                <a:ea typeface="Canva Sans" panose="020B0503030501040103"/>
                <a:cs typeface="Canva Sans" panose="020B0503030501040103"/>
                <a:sym typeface="Canva Sans" panose="020B0503030501040103"/>
              </a:rPr>
              <a:t>High Uncovered Costs: Over 70K uncovered cost identified, with maj</a:t>
            </a:r>
            <a:r>
              <a:rPr lang="en-US" sz="2945">
                <a:solidFill>
                  <a:srgbClr val="000000"/>
                </a:solidFill>
                <a:latin typeface="Canva Sans" panose="020B0503030501040103"/>
                <a:ea typeface="Canva Sans" panose="020B0503030501040103"/>
                <a:cs typeface="Canva Sans" panose="020B0503030501040103"/>
                <a:sym typeface="Canva Sans" panose="020B0503030501040103"/>
              </a:rPr>
              <a:t>or contributors being specific payers and rejection reasons.</a:t>
            </a:r>
            <a:endParaRPr lang="en-US" sz="2945">
              <a:solidFill>
                <a:srgbClr val="000000"/>
              </a:solidFill>
              <a:latin typeface="Canva Sans" panose="020B0503030501040103"/>
              <a:ea typeface="Canva Sans" panose="020B0503030501040103"/>
              <a:cs typeface="Canva Sans" panose="020B0503030501040103"/>
              <a:sym typeface="Canva Sans" panose="020B0503030501040103"/>
            </a:endParaRPr>
          </a:p>
          <a:p>
            <a:pPr marL="636270" lvl="1" indent="-318135" algn="l">
              <a:lnSpc>
                <a:spcPts val="4125"/>
              </a:lnSpc>
              <a:buFont typeface="Arial" panose="020B0604020202020204"/>
              <a:buChar char="•"/>
            </a:pPr>
            <a:r>
              <a:rPr lang="en-US" sz="2945">
                <a:solidFill>
                  <a:srgbClr val="000000"/>
                </a:solidFill>
                <a:latin typeface="Canva Sans" panose="020B0503030501040103"/>
                <a:ea typeface="Canva Sans" panose="020B0503030501040103"/>
                <a:cs typeface="Canva Sans" panose="020B0503030501040103"/>
                <a:sym typeface="Canva Sans" panose="020B0503030501040103"/>
              </a:rPr>
              <a:t>High-Cost Patients: A small group of patients accounts for a significant share of total costs, indicating a need for focused care management.</a:t>
            </a:r>
            <a:endParaRPr lang="en-US" sz="2945">
              <a:solidFill>
                <a:srgbClr val="000000"/>
              </a:solidFill>
              <a:latin typeface="Canva Sans" panose="020B0503030501040103"/>
              <a:ea typeface="Canva Sans" panose="020B0503030501040103"/>
              <a:cs typeface="Canva Sans" panose="020B0503030501040103"/>
              <a:sym typeface="Canva Sans" panose="020B0503030501040103"/>
            </a:endParaRPr>
          </a:p>
          <a:p>
            <a:pPr marL="636270" lvl="1" indent="-318135" algn="l">
              <a:lnSpc>
                <a:spcPts val="4125"/>
              </a:lnSpc>
              <a:buFont typeface="Arial" panose="020B0604020202020204"/>
              <a:buChar char="•"/>
            </a:pPr>
            <a:r>
              <a:rPr lang="en-US" sz="2945">
                <a:solidFill>
                  <a:srgbClr val="000000"/>
                </a:solidFill>
                <a:latin typeface="Canva Sans" panose="020B0503030501040103"/>
                <a:ea typeface="Canva Sans" panose="020B0503030501040103"/>
                <a:cs typeface="Canva Sans" panose="020B0503030501040103"/>
                <a:sym typeface="Canva Sans" panose="020B0503030501040103"/>
              </a:rPr>
              <a:t> Encounter Types &amp; Costs: Emergency and inpatient encounters show the highest claim costs.</a:t>
            </a:r>
            <a:endParaRPr lang="en-US" sz="2945">
              <a:solidFill>
                <a:srgbClr val="000000"/>
              </a:solidFill>
              <a:latin typeface="Canva Sans" panose="020B0503030501040103"/>
              <a:ea typeface="Canva Sans" panose="020B0503030501040103"/>
              <a:cs typeface="Canva Sans" panose="020B0503030501040103"/>
              <a:sym typeface="Canva Sans" panose="020B0503030501040103"/>
            </a:endParaRPr>
          </a:p>
          <a:p>
            <a:pPr marL="636270" lvl="1" indent="-318135" algn="l">
              <a:lnSpc>
                <a:spcPts val="4125"/>
              </a:lnSpc>
              <a:buFont typeface="Arial" panose="020B0604020202020204"/>
              <a:buChar char="•"/>
            </a:pPr>
            <a:r>
              <a:rPr lang="en-US" sz="2945">
                <a:solidFill>
                  <a:srgbClr val="000000"/>
                </a:solidFill>
                <a:latin typeface="Canva Sans" panose="020B0503030501040103"/>
                <a:ea typeface="Canva Sans" panose="020B0503030501040103"/>
                <a:cs typeface="Canva Sans" panose="020B0503030501040103"/>
                <a:sym typeface="Canva Sans" panose="020B0503030501040103"/>
              </a:rPr>
              <a:t> Procedure &amp; Diagnosis Impact: Trends reveal which procedures drive cost increases over time.</a:t>
            </a:r>
            <a:endParaRPr lang="en-US" sz="2945">
              <a:solidFill>
                <a:srgbClr val="000000"/>
              </a:solidFill>
              <a:latin typeface="Canva Sans" panose="020B0503030501040103"/>
              <a:ea typeface="Canva Sans" panose="020B0503030501040103"/>
              <a:cs typeface="Canva Sans" panose="020B0503030501040103"/>
              <a:sym typeface="Canva Sans" panose="020B0503030501040103"/>
            </a:endParaRPr>
          </a:p>
          <a:p>
            <a:pPr marL="636270" lvl="1" indent="-318135" algn="l">
              <a:lnSpc>
                <a:spcPts val="4125"/>
              </a:lnSpc>
              <a:buFont typeface="Arial" panose="020B0604020202020204"/>
              <a:buChar char="•"/>
            </a:pPr>
            <a:r>
              <a:rPr lang="en-US" sz="2945">
                <a:solidFill>
                  <a:srgbClr val="000000"/>
                </a:solidFill>
                <a:latin typeface="Canva Sans" panose="020B0503030501040103"/>
                <a:ea typeface="Canva Sans" panose="020B0503030501040103"/>
                <a:cs typeface="Canva Sans" panose="020B0503030501040103"/>
                <a:sym typeface="Canva Sans" panose="020B0503030501040103"/>
              </a:rPr>
              <a:t> Geographical Patterns: Regional hotspots of high-cost encounters help target interventions.</a:t>
            </a:r>
            <a:endParaRPr lang="en-US" sz="2945">
              <a:solidFill>
                <a:srgbClr val="000000"/>
              </a:solidFill>
              <a:latin typeface="Canva Sans" panose="020B0503030501040103"/>
              <a:ea typeface="Canva Sans" panose="020B0503030501040103"/>
              <a:cs typeface="Canva Sans" panose="020B0503030501040103"/>
              <a:sym typeface="Canva Sans" panose="020B0503030501040103"/>
            </a:endParaRPr>
          </a:p>
          <a:p>
            <a:pPr marL="636270" lvl="1" indent="-318135" algn="l">
              <a:lnSpc>
                <a:spcPts val="4125"/>
              </a:lnSpc>
              <a:buFont typeface="Arial" panose="020B0604020202020204"/>
              <a:buChar char="•"/>
            </a:pPr>
            <a:r>
              <a:rPr lang="en-US" sz="2945">
                <a:solidFill>
                  <a:srgbClr val="000000"/>
                </a:solidFill>
                <a:latin typeface="Canva Sans" panose="020B0503030501040103"/>
                <a:ea typeface="Canva Sans" panose="020B0503030501040103"/>
                <a:cs typeface="Canva Sans" panose="020B0503030501040103"/>
                <a:sym typeface="Canva Sans" panose="020B0503030501040103"/>
              </a:rPr>
              <a:t>This report supports better planning, smarter resource use, and improved risk control in healthcare management.</a:t>
            </a:r>
            <a:endParaRPr lang="en-US" sz="2945">
              <a:solidFill>
                <a:srgbClr val="000000"/>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96C8D9">
                <a:alpha val="100000"/>
              </a:srgbClr>
            </a:gs>
            <a:gs pos="50000">
              <a:srgbClr val="00BBD4">
                <a:alpha val="100000"/>
              </a:srgbClr>
            </a:gs>
            <a:gs pos="100000">
              <a:srgbClr val="F0F1F5">
                <a:alpha val="5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12</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grpSp>
        <p:nvGrpSpPr>
          <p:cNvPr id="3" name="Group 3"/>
          <p:cNvGrpSpPr/>
          <p:nvPr/>
        </p:nvGrpSpPr>
        <p:grpSpPr>
          <a:xfrm rot="0">
            <a:off x="1696086" y="1098982"/>
            <a:ext cx="15273536" cy="8008275"/>
            <a:chOff x="0" y="0"/>
            <a:chExt cx="20364715" cy="10677700"/>
          </a:xfrm>
        </p:grpSpPr>
        <p:sp>
          <p:nvSpPr>
            <p:cNvPr id="4" name="TextBox 4"/>
            <p:cNvSpPr txBox="1"/>
            <p:nvPr/>
          </p:nvSpPr>
          <p:spPr>
            <a:xfrm rot="-592460">
              <a:off x="281877" y="2059196"/>
              <a:ext cx="19557762" cy="4138704"/>
            </a:xfrm>
            <a:prstGeom prst="rect">
              <a:avLst/>
            </a:prstGeom>
          </p:spPr>
          <p:txBody>
            <a:bodyPr lIns="0" tIns="0" rIns="0" bIns="0" rtlCol="0" anchor="t">
              <a:spAutoFit/>
            </a:bodyPr>
            <a:lstStyle/>
            <a:p>
              <a:pPr algn="ctr">
                <a:lnSpc>
                  <a:spcPts val="22455"/>
                </a:lnSpc>
                <a:spcBef>
                  <a:spcPct val="0"/>
                </a:spcBef>
              </a:pPr>
              <a:r>
                <a:rPr lang="en-US" sz="22455">
                  <a:solidFill>
                    <a:srgbClr val="F6F3E4"/>
                  </a:solidFill>
                  <a:latin typeface="Bukhari Script" panose="00000500000000000000"/>
                  <a:ea typeface="Bukhari Script" panose="00000500000000000000"/>
                  <a:cs typeface="Bukhari Script" panose="00000500000000000000"/>
                  <a:sym typeface="Bukhari Script" panose="00000500000000000000"/>
                </a:rPr>
                <a:t>Thank</a:t>
              </a:r>
              <a:endParaRPr lang="en-US" sz="22455">
                <a:solidFill>
                  <a:srgbClr val="F6F3E4"/>
                </a:solidFill>
                <a:latin typeface="Bukhari Script" panose="00000500000000000000"/>
                <a:ea typeface="Bukhari Script" panose="00000500000000000000"/>
                <a:cs typeface="Bukhari Script" panose="00000500000000000000"/>
                <a:sym typeface="Bukhari Script" panose="00000500000000000000"/>
              </a:endParaRPr>
            </a:p>
          </p:txBody>
        </p:sp>
        <p:sp>
          <p:nvSpPr>
            <p:cNvPr id="5" name="TextBox 5"/>
            <p:cNvSpPr txBox="1"/>
            <p:nvPr/>
          </p:nvSpPr>
          <p:spPr>
            <a:xfrm rot="-515361">
              <a:off x="2392417" y="5640582"/>
              <a:ext cx="17793596" cy="3729279"/>
            </a:xfrm>
            <a:prstGeom prst="rect">
              <a:avLst/>
            </a:prstGeom>
          </p:spPr>
          <p:txBody>
            <a:bodyPr lIns="0" tIns="0" rIns="0" bIns="0" rtlCol="0" anchor="t">
              <a:spAutoFit/>
            </a:bodyPr>
            <a:lstStyle/>
            <a:p>
              <a:pPr algn="ctr">
                <a:lnSpc>
                  <a:spcPts val="20210"/>
                </a:lnSpc>
                <a:spcBef>
                  <a:spcPct val="0"/>
                </a:spcBef>
              </a:pPr>
              <a:r>
                <a:rPr lang="en-US" sz="20210">
                  <a:solidFill>
                    <a:srgbClr val="F6F3E4"/>
                  </a:solidFill>
                  <a:latin typeface="Bukhari Script" panose="00000500000000000000"/>
                  <a:ea typeface="Bukhari Script" panose="00000500000000000000"/>
                  <a:cs typeface="Bukhari Script" panose="00000500000000000000"/>
                  <a:sym typeface="Bukhari Script" panose="00000500000000000000"/>
                </a:rPr>
                <a:t>you!</a:t>
              </a:r>
              <a:endParaRPr lang="en-US" sz="20210">
                <a:solidFill>
                  <a:srgbClr val="F6F3E4"/>
                </a:solidFill>
                <a:latin typeface="Bukhari Script" panose="00000500000000000000"/>
                <a:ea typeface="Bukhari Script" panose="00000500000000000000"/>
                <a:cs typeface="Bukhari Script" panose="00000500000000000000"/>
                <a:sym typeface="Bukhari Script" panose="0000050000000000000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grpSp>
        <p:nvGrpSpPr>
          <p:cNvPr id="3" name="Group 3"/>
          <p:cNvGrpSpPr/>
          <p:nvPr/>
        </p:nvGrpSpPr>
        <p:grpSpPr>
          <a:xfrm rot="0">
            <a:off x="6548661" y="0"/>
            <a:ext cx="11739339" cy="5471157"/>
            <a:chOff x="0" y="0"/>
            <a:chExt cx="1818731" cy="847625"/>
          </a:xfrm>
        </p:grpSpPr>
        <p:sp>
          <p:nvSpPr>
            <p:cNvPr id="4" name="Freeform 4"/>
            <p:cNvSpPr/>
            <p:nvPr/>
          </p:nvSpPr>
          <p:spPr>
            <a:xfrm>
              <a:off x="0" y="0"/>
              <a:ext cx="1818731" cy="847625"/>
            </a:xfrm>
            <a:custGeom>
              <a:avLst/>
              <a:gdLst/>
              <a:ahLst/>
              <a:cxnLst/>
              <a:rect l="l" t="t" r="r" b="b"/>
              <a:pathLst>
                <a:path w="1818731" h="847625">
                  <a:moveTo>
                    <a:pt x="0" y="0"/>
                  </a:moveTo>
                  <a:lnTo>
                    <a:pt x="1818731" y="0"/>
                  </a:lnTo>
                  <a:lnTo>
                    <a:pt x="1818731" y="847625"/>
                  </a:lnTo>
                  <a:lnTo>
                    <a:pt x="0" y="847625"/>
                  </a:lnTo>
                  <a:close/>
                </a:path>
              </a:pathLst>
            </a:custGeom>
            <a:blipFill>
              <a:blip r:embed="rId2"/>
              <a:stretch>
                <a:fillRect t="-21522" b="-21522"/>
              </a:stretch>
            </a:blipFill>
          </p:spPr>
        </p:sp>
      </p:grpSp>
      <p:grpSp>
        <p:nvGrpSpPr>
          <p:cNvPr id="5" name="Group 5"/>
          <p:cNvGrpSpPr/>
          <p:nvPr/>
        </p:nvGrpSpPr>
        <p:grpSpPr>
          <a:xfrm rot="0">
            <a:off x="0" y="0"/>
            <a:ext cx="6848378" cy="5471157"/>
            <a:chOff x="0" y="0"/>
            <a:chExt cx="1803688" cy="1440963"/>
          </a:xfrm>
        </p:grpSpPr>
        <p:sp>
          <p:nvSpPr>
            <p:cNvPr id="6" name="Freeform 6"/>
            <p:cNvSpPr/>
            <p:nvPr/>
          </p:nvSpPr>
          <p:spPr>
            <a:xfrm>
              <a:off x="0" y="0"/>
              <a:ext cx="1803688" cy="1440963"/>
            </a:xfrm>
            <a:custGeom>
              <a:avLst/>
              <a:gdLst/>
              <a:ahLst/>
              <a:cxnLst/>
              <a:rect l="l" t="t" r="r" b="b"/>
              <a:pathLst>
                <a:path w="1803688" h="1440963">
                  <a:moveTo>
                    <a:pt x="0" y="0"/>
                  </a:moveTo>
                  <a:lnTo>
                    <a:pt x="1803688" y="0"/>
                  </a:lnTo>
                  <a:lnTo>
                    <a:pt x="1803688" y="1440963"/>
                  </a:lnTo>
                  <a:lnTo>
                    <a:pt x="0" y="1440963"/>
                  </a:lnTo>
                  <a:close/>
                </a:path>
              </a:pathLst>
            </a:custGeom>
            <a:gradFill rotWithShape="1">
              <a:gsLst>
                <a:gs pos="0">
                  <a:srgbClr val="96C8D9">
                    <a:alpha val="100000"/>
                  </a:srgbClr>
                </a:gs>
                <a:gs pos="100000">
                  <a:srgbClr val="00BBD4">
                    <a:alpha val="100000"/>
                  </a:srgbClr>
                </a:gs>
              </a:gsLst>
              <a:lin ang="5400000"/>
            </a:gradFill>
          </p:spPr>
        </p:sp>
        <p:sp>
          <p:nvSpPr>
            <p:cNvPr id="7" name="TextBox 7"/>
            <p:cNvSpPr txBox="1"/>
            <p:nvPr/>
          </p:nvSpPr>
          <p:spPr>
            <a:xfrm>
              <a:off x="0" y="47625"/>
              <a:ext cx="1803688" cy="1393338"/>
            </a:xfrm>
            <a:prstGeom prst="rect">
              <a:avLst/>
            </a:prstGeom>
          </p:spPr>
          <p:txBody>
            <a:bodyPr lIns="50800" tIns="50800" rIns="50800" bIns="50800" rtlCol="0" anchor="ctr"/>
            <a:lstStyle/>
            <a:p>
              <a:pPr algn="ctr">
                <a:lnSpc>
                  <a:spcPts val="2045"/>
                </a:lnSpc>
              </a:pPr>
            </a:p>
          </p:txBody>
        </p:sp>
      </p:grpSp>
      <p:sp>
        <p:nvSpPr>
          <p:cNvPr id="8" name="Freeform 8"/>
          <p:cNvSpPr/>
          <p:nvPr/>
        </p:nvSpPr>
        <p:spPr>
          <a:xfrm>
            <a:off x="130890" y="1028700"/>
            <a:ext cx="6586598" cy="436362"/>
          </a:xfrm>
          <a:custGeom>
            <a:avLst/>
            <a:gdLst/>
            <a:ahLst/>
            <a:cxnLst/>
            <a:rect l="l" t="t" r="r" b="b"/>
            <a:pathLst>
              <a:path w="6586598" h="436362">
                <a:moveTo>
                  <a:pt x="0" y="0"/>
                </a:moveTo>
                <a:lnTo>
                  <a:pt x="6586598" y="0"/>
                </a:lnTo>
                <a:lnTo>
                  <a:pt x="6586598" y="436362"/>
                </a:lnTo>
                <a:lnTo>
                  <a:pt x="0" y="436362"/>
                </a:lnTo>
                <a:lnTo>
                  <a:pt x="0" y="0"/>
                </a:lnTo>
                <a:close/>
              </a:path>
            </a:pathLst>
          </a:custGeom>
          <a:blipFill>
            <a:blip r:embed="rId3"/>
            <a:stretch>
              <a:fillRect/>
            </a:stretch>
          </a:blipFill>
        </p:spPr>
      </p:sp>
      <p:sp>
        <p:nvSpPr>
          <p:cNvPr id="9" name="TextBox 9"/>
          <p:cNvSpPr txBox="1"/>
          <p:nvPr/>
        </p:nvSpPr>
        <p:spPr>
          <a:xfrm>
            <a:off x="460684" y="2964179"/>
            <a:ext cx="6087978" cy="1202254"/>
          </a:xfrm>
          <a:prstGeom prst="rect">
            <a:avLst/>
          </a:prstGeom>
        </p:spPr>
        <p:txBody>
          <a:bodyPr lIns="0" tIns="0" rIns="0" bIns="0" rtlCol="0" anchor="t">
            <a:spAutoFit/>
          </a:bodyPr>
          <a:lstStyle/>
          <a:p>
            <a:pPr algn="l">
              <a:lnSpc>
                <a:spcPts val="4415"/>
              </a:lnSpc>
            </a:pPr>
            <a:r>
              <a:rPr lang="en-US" sz="5730" b="1">
                <a:solidFill>
                  <a:srgbClr val="12455E"/>
                </a:solidFill>
                <a:latin typeface="Signika Bold" panose="02010003020600000004"/>
                <a:ea typeface="Signika Bold" panose="02010003020600000004"/>
                <a:cs typeface="Signika Bold" panose="02010003020600000004"/>
                <a:sym typeface="Signika Bold" panose="02010003020600000004"/>
              </a:rPr>
              <a:t> PROJECT INTRODUCTION</a:t>
            </a:r>
            <a:endParaRPr lang="en-US" sz="5730" b="1">
              <a:solidFill>
                <a:srgbClr val="12455E"/>
              </a:solidFill>
              <a:latin typeface="Signika Bold" panose="02010003020600000004"/>
              <a:ea typeface="Signika Bold" panose="02010003020600000004"/>
              <a:cs typeface="Signika Bold" panose="02010003020600000004"/>
              <a:sym typeface="Signika Bold" panose="02010003020600000004"/>
            </a:endParaRPr>
          </a:p>
        </p:txBody>
      </p:sp>
      <p:sp>
        <p:nvSpPr>
          <p:cNvPr id="10" name="TextBox 10"/>
          <p:cNvSpPr txBox="1"/>
          <p:nvPr/>
        </p:nvSpPr>
        <p:spPr>
          <a:xfrm>
            <a:off x="130890" y="5694284"/>
            <a:ext cx="18157110" cy="4163745"/>
          </a:xfrm>
          <a:prstGeom prst="rect">
            <a:avLst/>
          </a:prstGeom>
        </p:spPr>
        <p:txBody>
          <a:bodyPr lIns="0" tIns="0" rIns="0" bIns="0" rtlCol="0" anchor="t">
            <a:spAutoFit/>
          </a:bodyPr>
          <a:lstStyle/>
          <a:p>
            <a:pPr marL="636270" lvl="1" indent="-318135" algn="l">
              <a:lnSpc>
                <a:spcPts val="4125"/>
              </a:lnSpc>
              <a:buFont typeface="Arial" panose="020B0604020202020204"/>
              <a:buChar char="•"/>
            </a:pPr>
            <a:r>
              <a:rPr lang="en-US" sz="2950">
                <a:solidFill>
                  <a:srgbClr val="000000"/>
                </a:solidFill>
                <a:latin typeface="DM Sans"/>
                <a:ea typeface="DM Sans"/>
                <a:cs typeface="DM Sans"/>
                <a:sym typeface="DM Sans"/>
              </a:rPr>
              <a:t>Healthcare organizations today face increasing pressure to manage the rising costs and financial uncertainties linked to patient care. </a:t>
            </a:r>
            <a:endParaRPr lang="en-US" sz="2950">
              <a:solidFill>
                <a:srgbClr val="000000"/>
              </a:solidFill>
              <a:latin typeface="DM Sans"/>
              <a:ea typeface="DM Sans"/>
              <a:cs typeface="DM Sans"/>
              <a:sym typeface="DM Sans"/>
            </a:endParaRPr>
          </a:p>
          <a:p>
            <a:pPr marL="636270" lvl="1" indent="-318135" algn="l">
              <a:lnSpc>
                <a:spcPts val="4125"/>
              </a:lnSpc>
              <a:buFont typeface="Arial" panose="020B0604020202020204"/>
              <a:buChar char="•"/>
            </a:pPr>
            <a:r>
              <a:rPr lang="en-US" sz="2950">
                <a:solidFill>
                  <a:srgbClr val="000000"/>
                </a:solidFill>
                <a:latin typeface="DM Sans"/>
                <a:ea typeface="DM Sans"/>
                <a:cs typeface="DM Sans"/>
                <a:sym typeface="DM Sans"/>
              </a:rPr>
              <a:t>This project leverages SQL-based data analysis to uncover key insights into patient encounters, focusing on identifying patients with consistently high costs, assessing the financial impact of medical procedures, and detecting risks tied to insurance coverage gaps. </a:t>
            </a:r>
            <a:endParaRPr lang="en-US" sz="2950">
              <a:solidFill>
                <a:srgbClr val="000000"/>
              </a:solidFill>
              <a:latin typeface="DM Sans"/>
              <a:ea typeface="DM Sans"/>
              <a:cs typeface="DM Sans"/>
              <a:sym typeface="DM Sans"/>
            </a:endParaRPr>
          </a:p>
          <a:p>
            <a:pPr marL="636270" lvl="1" indent="-318135" algn="l">
              <a:lnSpc>
                <a:spcPts val="4125"/>
              </a:lnSpc>
              <a:buFont typeface="Arial" panose="020B0604020202020204"/>
              <a:buChar char="•"/>
            </a:pPr>
            <a:r>
              <a:rPr lang="en-US" sz="2950">
                <a:solidFill>
                  <a:srgbClr val="000000"/>
                </a:solidFill>
                <a:latin typeface="DM Sans"/>
                <a:ea typeface="DM Sans"/>
                <a:cs typeface="DM Sans"/>
                <a:sym typeface="DM Sans"/>
              </a:rPr>
              <a:t>By analyzing data from multiple sources—including patients, encounters, procedures, payers, and healthcare providers—this study supports strategic decision-making in resource allocation, patient management, and financial planning.</a:t>
            </a:r>
            <a:endParaRPr lang="en-US" sz="2950">
              <a:solidFill>
                <a:srgbClr val="000000"/>
              </a:solidFill>
              <a:latin typeface="DM Sans"/>
              <a:ea typeface="DM Sans"/>
              <a:cs typeface="DM Sans"/>
              <a:sym typeface="DM Sans"/>
            </a:endParaRP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2</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sp>
        <p:nvSpPr>
          <p:cNvPr id="3" name="Freeform 3"/>
          <p:cNvSpPr/>
          <p:nvPr/>
        </p:nvSpPr>
        <p:spPr>
          <a:xfrm>
            <a:off x="397784" y="1028700"/>
            <a:ext cx="6586598" cy="436362"/>
          </a:xfrm>
          <a:custGeom>
            <a:avLst/>
            <a:gdLst/>
            <a:ahLst/>
            <a:cxnLst/>
            <a:rect l="l" t="t" r="r" b="b"/>
            <a:pathLst>
              <a:path w="6586598" h="436362">
                <a:moveTo>
                  <a:pt x="0" y="0"/>
                </a:moveTo>
                <a:lnTo>
                  <a:pt x="6586598" y="0"/>
                </a:lnTo>
                <a:lnTo>
                  <a:pt x="6586598" y="436362"/>
                </a:lnTo>
                <a:lnTo>
                  <a:pt x="0" y="436362"/>
                </a:lnTo>
                <a:lnTo>
                  <a:pt x="0" y="0"/>
                </a:lnTo>
                <a:close/>
              </a:path>
            </a:pathLst>
          </a:custGeom>
          <a:blipFill>
            <a:blip r:embed="rId2"/>
            <a:stretch>
              <a:fillRect/>
            </a:stretch>
          </a:blipFill>
        </p:spPr>
      </p:sp>
      <p:sp>
        <p:nvSpPr>
          <p:cNvPr id="4" name="TextBox 4"/>
          <p:cNvSpPr txBox="1"/>
          <p:nvPr/>
        </p:nvSpPr>
        <p:spPr>
          <a:xfrm>
            <a:off x="2989127" y="2058982"/>
            <a:ext cx="12917184" cy="1688411"/>
          </a:xfrm>
          <a:prstGeom prst="rect">
            <a:avLst/>
          </a:prstGeom>
        </p:spPr>
        <p:txBody>
          <a:bodyPr lIns="0" tIns="0" rIns="0" bIns="0" rtlCol="0" anchor="t">
            <a:spAutoFit/>
          </a:bodyPr>
          <a:lstStyle/>
          <a:p>
            <a:pPr algn="ctr">
              <a:lnSpc>
                <a:spcPts val="6205"/>
              </a:lnSpc>
            </a:pPr>
            <a:r>
              <a:rPr lang="en-US" sz="8060" b="1">
                <a:solidFill>
                  <a:srgbClr val="365B6D"/>
                </a:solidFill>
                <a:latin typeface="Signika Bold" panose="02010003020600000004"/>
                <a:ea typeface="Signika Bold" panose="02010003020600000004"/>
                <a:cs typeface="Signika Bold" panose="02010003020600000004"/>
                <a:sym typeface="Signika Bold" panose="02010003020600000004"/>
              </a:rPr>
              <a:t>Dataset Structure</a:t>
            </a:r>
            <a:endParaRPr lang="en-US" sz="8060" b="1">
              <a:solidFill>
                <a:srgbClr val="365B6D"/>
              </a:solidFill>
              <a:latin typeface="Signika Bold" panose="02010003020600000004"/>
              <a:ea typeface="Signika Bold" panose="02010003020600000004"/>
              <a:cs typeface="Signika Bold" panose="02010003020600000004"/>
              <a:sym typeface="Signika Bold" panose="02010003020600000004"/>
            </a:endParaRPr>
          </a:p>
          <a:p>
            <a:pPr algn="ctr">
              <a:lnSpc>
                <a:spcPts val="6205"/>
              </a:lnSpc>
            </a:p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3</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6" name="TextBox 6"/>
          <p:cNvSpPr txBox="1"/>
          <p:nvPr/>
        </p:nvSpPr>
        <p:spPr>
          <a:xfrm>
            <a:off x="1283746" y="3531489"/>
            <a:ext cx="10230709" cy="5877624"/>
          </a:xfrm>
          <a:prstGeom prst="rect">
            <a:avLst/>
          </a:prstGeom>
        </p:spPr>
        <p:txBody>
          <a:bodyPr lIns="0" tIns="0" rIns="0" bIns="0" rtlCol="0" anchor="t">
            <a:spAutoFit/>
          </a:bodyPr>
          <a:lstStyle/>
          <a:p>
            <a:pPr algn="just">
              <a:lnSpc>
                <a:spcPts val="7850"/>
              </a:lnSpc>
            </a:pPr>
            <a:r>
              <a:rPr lang="en-US" sz="5610" b="1">
                <a:solidFill>
                  <a:srgbClr val="000000"/>
                </a:solidFill>
                <a:latin typeface="DM Sans Bold"/>
                <a:ea typeface="DM Sans Bold"/>
                <a:cs typeface="DM Sans Bold"/>
                <a:sym typeface="DM Sans Bold"/>
              </a:rPr>
              <a:t>Tables-:</a:t>
            </a:r>
            <a:endParaRPr lang="en-US" sz="5610" b="1">
              <a:solidFill>
                <a:srgbClr val="000000"/>
              </a:solidFill>
              <a:latin typeface="DM Sans Bold"/>
              <a:ea typeface="DM Sans Bold"/>
              <a:cs typeface="DM Sans Bold"/>
              <a:sym typeface="DM Sans Bold"/>
            </a:endParaRPr>
          </a:p>
          <a:p>
            <a:pPr marL="1210945" lvl="1" indent="-605155" algn="l">
              <a:lnSpc>
                <a:spcPts val="7850"/>
              </a:lnSpc>
              <a:buFont typeface="Arial" panose="020B0604020202020204"/>
              <a:buChar char="•"/>
            </a:pPr>
            <a:r>
              <a:rPr lang="en-US" sz="5610" b="1">
                <a:solidFill>
                  <a:srgbClr val="000000"/>
                </a:solidFill>
                <a:latin typeface="DM Sans Bold"/>
                <a:ea typeface="DM Sans Bold"/>
                <a:cs typeface="DM Sans Bold"/>
                <a:sym typeface="DM Sans Bold"/>
              </a:rPr>
              <a:t>Encounters</a:t>
            </a:r>
            <a:endParaRPr lang="en-US" sz="5610" b="1">
              <a:solidFill>
                <a:srgbClr val="000000"/>
              </a:solidFill>
              <a:latin typeface="DM Sans Bold"/>
              <a:ea typeface="DM Sans Bold"/>
              <a:cs typeface="DM Sans Bold"/>
              <a:sym typeface="DM Sans Bold"/>
            </a:endParaRPr>
          </a:p>
          <a:p>
            <a:pPr marL="1210945" lvl="1" indent="-605155" algn="l">
              <a:lnSpc>
                <a:spcPts val="7850"/>
              </a:lnSpc>
              <a:buFont typeface="Arial" panose="020B0604020202020204"/>
              <a:buChar char="•"/>
            </a:pPr>
            <a:r>
              <a:rPr lang="en-US" sz="5610" b="1">
                <a:solidFill>
                  <a:srgbClr val="000000"/>
                </a:solidFill>
                <a:latin typeface="DM Sans Bold"/>
                <a:ea typeface="DM Sans Bold"/>
                <a:cs typeface="DM Sans Bold"/>
                <a:sym typeface="DM Sans Bold"/>
              </a:rPr>
              <a:t>Organization</a:t>
            </a:r>
            <a:endParaRPr lang="en-US" sz="5610" b="1">
              <a:solidFill>
                <a:srgbClr val="000000"/>
              </a:solidFill>
              <a:latin typeface="DM Sans Bold"/>
              <a:ea typeface="DM Sans Bold"/>
              <a:cs typeface="DM Sans Bold"/>
              <a:sym typeface="DM Sans Bold"/>
            </a:endParaRPr>
          </a:p>
          <a:p>
            <a:pPr marL="1210945" lvl="1" indent="-605155" algn="l">
              <a:lnSpc>
                <a:spcPts val="7850"/>
              </a:lnSpc>
              <a:buFont typeface="Arial" panose="020B0604020202020204"/>
              <a:buChar char="•"/>
            </a:pPr>
            <a:r>
              <a:rPr lang="en-US" sz="5610" b="1">
                <a:solidFill>
                  <a:srgbClr val="000000"/>
                </a:solidFill>
                <a:latin typeface="DM Sans Bold"/>
                <a:ea typeface="DM Sans Bold"/>
                <a:cs typeface="DM Sans Bold"/>
                <a:sym typeface="DM Sans Bold"/>
              </a:rPr>
              <a:t>Patients</a:t>
            </a:r>
            <a:endParaRPr lang="en-US" sz="5610" b="1">
              <a:solidFill>
                <a:srgbClr val="000000"/>
              </a:solidFill>
              <a:latin typeface="DM Sans Bold"/>
              <a:ea typeface="DM Sans Bold"/>
              <a:cs typeface="DM Sans Bold"/>
              <a:sym typeface="DM Sans Bold"/>
            </a:endParaRPr>
          </a:p>
          <a:p>
            <a:pPr marL="1210945" lvl="1" indent="-605155" algn="l">
              <a:lnSpc>
                <a:spcPts val="7850"/>
              </a:lnSpc>
              <a:buFont typeface="Arial" panose="020B0604020202020204"/>
              <a:buChar char="•"/>
            </a:pPr>
            <a:r>
              <a:rPr lang="en-US" sz="5610" b="1">
                <a:solidFill>
                  <a:srgbClr val="000000"/>
                </a:solidFill>
                <a:latin typeface="DM Sans Bold"/>
                <a:ea typeface="DM Sans Bold"/>
                <a:cs typeface="DM Sans Bold"/>
                <a:sym typeface="DM Sans Bold"/>
              </a:rPr>
              <a:t>Payers</a:t>
            </a:r>
            <a:endParaRPr lang="en-US" sz="5610" b="1">
              <a:solidFill>
                <a:srgbClr val="000000"/>
              </a:solidFill>
              <a:latin typeface="DM Sans Bold"/>
              <a:ea typeface="DM Sans Bold"/>
              <a:cs typeface="DM Sans Bold"/>
              <a:sym typeface="DM Sans Bold"/>
            </a:endParaRPr>
          </a:p>
          <a:p>
            <a:pPr marL="1210945" lvl="1" indent="-605155" algn="l">
              <a:lnSpc>
                <a:spcPts val="7850"/>
              </a:lnSpc>
              <a:buFont typeface="Arial" panose="020B0604020202020204"/>
              <a:buChar char="•"/>
            </a:pPr>
            <a:r>
              <a:rPr lang="en-US" sz="5610" b="1">
                <a:solidFill>
                  <a:srgbClr val="000000"/>
                </a:solidFill>
                <a:latin typeface="DM Sans Bold"/>
                <a:ea typeface="DM Sans Bold"/>
                <a:cs typeface="DM Sans Bold"/>
                <a:sym typeface="DM Sans Bold"/>
              </a:rPr>
              <a:t>Procedures</a:t>
            </a:r>
            <a:r>
              <a:rPr lang="en-US" sz="5610" b="1">
                <a:solidFill>
                  <a:srgbClr val="000000"/>
                </a:solidFill>
                <a:latin typeface="DM Sans Bold"/>
                <a:ea typeface="DM Sans Bold"/>
                <a:cs typeface="DM Sans Bold"/>
                <a:sym typeface="DM Sans Bold"/>
              </a:rPr>
              <a:t>t</a:t>
            </a:r>
            <a:endParaRPr lang="en-US" sz="5610" b="1">
              <a:solidFill>
                <a:srgbClr val="000000"/>
              </a:solidFill>
              <a:latin typeface="DM Sans Bold"/>
              <a:ea typeface="DM Sans Bold"/>
              <a:cs typeface="DM Sans Bold"/>
              <a:sym typeface="DM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sp>
        <p:nvSpPr>
          <p:cNvPr id="3" name="Freeform 3"/>
          <p:cNvSpPr/>
          <p:nvPr/>
        </p:nvSpPr>
        <p:spPr>
          <a:xfrm>
            <a:off x="4435267" y="5480853"/>
            <a:ext cx="7667532" cy="4790436"/>
          </a:xfrm>
          <a:custGeom>
            <a:avLst/>
            <a:gdLst/>
            <a:ahLst/>
            <a:cxnLst/>
            <a:rect l="l" t="t" r="r" b="b"/>
            <a:pathLst>
              <a:path w="7667532" h="4790436">
                <a:moveTo>
                  <a:pt x="0" y="0"/>
                </a:moveTo>
                <a:lnTo>
                  <a:pt x="7667532" y="0"/>
                </a:lnTo>
                <a:lnTo>
                  <a:pt x="7667532" y="4790437"/>
                </a:lnTo>
                <a:lnTo>
                  <a:pt x="0" y="4790437"/>
                </a:lnTo>
                <a:lnTo>
                  <a:pt x="0" y="0"/>
                </a:lnTo>
                <a:close/>
              </a:path>
            </a:pathLst>
          </a:custGeom>
          <a:blipFill>
            <a:blip r:embed="rId2"/>
            <a:stretch>
              <a:fillRect l="-31194" t="-32036" r="-34417" b="-16997"/>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4</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5" name="TextBox 5"/>
          <p:cNvSpPr txBox="1"/>
          <p:nvPr/>
        </p:nvSpPr>
        <p:spPr>
          <a:xfrm>
            <a:off x="3120245" y="-76200"/>
            <a:ext cx="13232806" cy="687241"/>
          </a:xfrm>
          <a:prstGeom prst="rect">
            <a:avLst/>
          </a:prstGeom>
        </p:spPr>
        <p:txBody>
          <a:bodyPr lIns="0" tIns="0" rIns="0" bIns="0" rtlCol="0" anchor="t">
            <a:spAutoFit/>
          </a:bodyPr>
          <a:lstStyle/>
          <a:p>
            <a:pPr marL="871220" lvl="1" indent="-435610" algn="ctr">
              <a:lnSpc>
                <a:spcPts val="5650"/>
              </a:lnSpc>
              <a:spcBef>
                <a:spcPct val="0"/>
              </a:spcBef>
              <a:buAutoNum type="arabicPeriod"/>
            </a:pPr>
            <a:r>
              <a:rPr lang="en-US" sz="4035" b="1">
                <a:solidFill>
                  <a:srgbClr val="2C0D0A"/>
                </a:solidFill>
                <a:latin typeface="DM Sans Bold"/>
                <a:ea typeface="DM Sans Bold"/>
                <a:cs typeface="DM Sans Bold"/>
                <a:sym typeface="DM Sans Bold"/>
              </a:rPr>
              <a:t>Eval</a:t>
            </a:r>
            <a:r>
              <a:rPr lang="en-US" sz="4035" b="1">
                <a:solidFill>
                  <a:srgbClr val="2C0D0A"/>
                </a:solidFill>
                <a:latin typeface="DM Sans Bold"/>
                <a:ea typeface="DM Sans Bold"/>
                <a:cs typeface="DM Sans Bold"/>
                <a:sym typeface="DM Sans Bold"/>
              </a:rPr>
              <a:t>uating Financial Risk by Encounter Outcome :</a:t>
            </a:r>
            <a:endParaRPr lang="en-US" sz="4035" b="1">
              <a:solidFill>
                <a:srgbClr val="2C0D0A"/>
              </a:solidFill>
              <a:latin typeface="DM Sans Bold"/>
              <a:ea typeface="DM Sans Bold"/>
              <a:cs typeface="DM Sans Bold"/>
              <a:sym typeface="DM Sans Bold"/>
            </a:endParaRPr>
          </a:p>
        </p:txBody>
      </p:sp>
      <p:sp>
        <p:nvSpPr>
          <p:cNvPr id="6" name="TextBox 6"/>
          <p:cNvSpPr txBox="1"/>
          <p:nvPr/>
        </p:nvSpPr>
        <p:spPr>
          <a:xfrm>
            <a:off x="129702" y="783690"/>
            <a:ext cx="18028596" cy="4697163"/>
          </a:xfrm>
          <a:prstGeom prst="rect">
            <a:avLst/>
          </a:prstGeom>
        </p:spPr>
        <p:txBody>
          <a:bodyPr lIns="0" tIns="0" rIns="0" bIns="0" rtlCol="0" anchor="t">
            <a:spAutoFit/>
          </a:bodyPr>
          <a:lstStyle/>
          <a:p>
            <a:pPr algn="l">
              <a:lnSpc>
                <a:spcPts val="4125"/>
              </a:lnSpc>
            </a:pPr>
            <a:r>
              <a:rPr lang="en-US" sz="2945" b="1">
                <a:solidFill>
                  <a:srgbClr val="231F20"/>
                </a:solidFill>
                <a:latin typeface="DM Sans Bold"/>
                <a:ea typeface="DM Sans Bold"/>
                <a:cs typeface="DM Sans Bold"/>
                <a:sym typeface="DM Sans Bold"/>
              </a:rPr>
              <a:t>Objective:</a:t>
            </a:r>
            <a:endParaRPr lang="en-US" sz="2945" b="1">
              <a:solidFill>
                <a:srgbClr val="231F20"/>
              </a:solidFill>
              <a:latin typeface="DM Sans Bold"/>
              <a:ea typeface="DM Sans Bold"/>
              <a:cs typeface="DM Sans Bold"/>
              <a:sym typeface="DM Sans Bold"/>
            </a:endParaRPr>
          </a:p>
          <a:p>
            <a:pPr algn="l">
              <a:lnSpc>
                <a:spcPts val="4125"/>
              </a:lnSpc>
            </a:pPr>
          </a:p>
          <a:p>
            <a:pPr marL="636270" lvl="1" indent="-318135" algn="l">
              <a:lnSpc>
                <a:spcPts val="4125"/>
              </a:lnSpc>
              <a:buFont typeface="Arial" panose="020B0604020202020204"/>
              <a:buChar char="•"/>
            </a:pPr>
            <a:r>
              <a:rPr lang="en-US" sz="2945" b="1">
                <a:solidFill>
                  <a:srgbClr val="231F20"/>
                </a:solidFill>
                <a:latin typeface="DM Sans Bold"/>
                <a:ea typeface="DM Sans Bold"/>
                <a:cs typeface="DM Sans Bold"/>
                <a:sym typeface="DM Sans Bold"/>
              </a:rPr>
              <a:t>Identify Reason-Codes associated with the highest uncovered costs by analyzing patient demographics and encounter outcomes to assess financial risk.</a:t>
            </a:r>
            <a:endParaRPr lang="en-US" sz="2945" b="1">
              <a:solidFill>
                <a:srgbClr val="231F20"/>
              </a:solidFill>
              <a:latin typeface="DM Sans Bold"/>
              <a:ea typeface="DM Sans Bold"/>
              <a:cs typeface="DM Sans Bold"/>
              <a:sym typeface="DM Sans Bold"/>
            </a:endParaRPr>
          </a:p>
          <a:p>
            <a:pPr algn="l">
              <a:lnSpc>
                <a:spcPts val="4125"/>
              </a:lnSpc>
            </a:pPr>
          </a:p>
          <a:p>
            <a:pPr algn="l">
              <a:lnSpc>
                <a:spcPts val="4125"/>
              </a:lnSpc>
            </a:pPr>
            <a:r>
              <a:rPr lang="en-US" sz="2945" b="1">
                <a:solidFill>
                  <a:srgbClr val="231F20"/>
                </a:solidFill>
                <a:latin typeface="DM Sans Bold"/>
                <a:ea typeface="DM Sans Bold"/>
                <a:cs typeface="DM Sans Bold"/>
                <a:sym typeface="DM Sans Bold"/>
              </a:rPr>
              <a:t>Key Insights:</a:t>
            </a:r>
            <a:endParaRPr lang="en-US" sz="2945" b="1">
              <a:solidFill>
                <a:srgbClr val="231F20"/>
              </a:solidFill>
              <a:latin typeface="DM Sans Bold"/>
              <a:ea typeface="DM Sans Bold"/>
              <a:cs typeface="DM Sans Bold"/>
              <a:sym typeface="DM Sans Bold"/>
            </a:endParaRPr>
          </a:p>
          <a:p>
            <a:pPr algn="l">
              <a:lnSpc>
                <a:spcPts val="4125"/>
              </a:lnSpc>
            </a:pPr>
          </a:p>
          <a:p>
            <a:pPr marL="636270" lvl="1" indent="-318135" algn="l">
              <a:lnSpc>
                <a:spcPts val="4125"/>
              </a:lnSpc>
              <a:buFont typeface="Arial" panose="020B0604020202020204"/>
              <a:buChar char="•"/>
            </a:pPr>
            <a:r>
              <a:rPr lang="en-US" sz="2945" b="1">
                <a:solidFill>
                  <a:srgbClr val="231F20"/>
                </a:solidFill>
                <a:latin typeface="DM Sans Bold"/>
                <a:ea typeface="DM Sans Bold"/>
                <a:cs typeface="DM Sans Bold"/>
                <a:sym typeface="DM Sans Bold"/>
              </a:rPr>
              <a:t>Certain Reason-Codes consistently result in higher uncovered costs, especially among specific patient groups or encounter outcomes, indicating targeted financial risk areas.</a:t>
            </a:r>
            <a:endParaRPr lang="en-US" sz="2945" b="1">
              <a:solidFill>
                <a:srgbClr val="231F20"/>
              </a:solidFill>
              <a:latin typeface="DM Sans Bold"/>
              <a:ea typeface="DM Sans Bold"/>
              <a:cs typeface="DM Sans Bold"/>
              <a:sym typeface="DM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sp>
        <p:nvSpPr>
          <p:cNvPr id="3" name="Freeform 3"/>
          <p:cNvSpPr/>
          <p:nvPr/>
        </p:nvSpPr>
        <p:spPr>
          <a:xfrm>
            <a:off x="5163095" y="4937514"/>
            <a:ext cx="8943547" cy="5115313"/>
          </a:xfrm>
          <a:custGeom>
            <a:avLst/>
            <a:gdLst/>
            <a:ahLst/>
            <a:cxnLst/>
            <a:rect l="l" t="t" r="r" b="b"/>
            <a:pathLst>
              <a:path w="8943547" h="5115313">
                <a:moveTo>
                  <a:pt x="0" y="0"/>
                </a:moveTo>
                <a:lnTo>
                  <a:pt x="8943547" y="0"/>
                </a:lnTo>
                <a:lnTo>
                  <a:pt x="8943547" y="5115313"/>
                </a:lnTo>
                <a:lnTo>
                  <a:pt x="0" y="5115313"/>
                </a:lnTo>
                <a:lnTo>
                  <a:pt x="0" y="0"/>
                </a:lnTo>
                <a:close/>
              </a:path>
            </a:pathLst>
          </a:custGeom>
          <a:blipFill>
            <a:blip r:embed="rId2"/>
            <a:stretch>
              <a:fillRect l="-28887" t="-30332" r="-20768" b="-16777"/>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5</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5" name="TextBox 5"/>
          <p:cNvSpPr txBox="1"/>
          <p:nvPr/>
        </p:nvSpPr>
        <p:spPr>
          <a:xfrm>
            <a:off x="2778559" y="141085"/>
            <a:ext cx="11916822" cy="887615"/>
          </a:xfrm>
          <a:prstGeom prst="rect">
            <a:avLst/>
          </a:prstGeom>
        </p:spPr>
        <p:txBody>
          <a:bodyPr lIns="0" tIns="0" rIns="0" bIns="0" rtlCol="0" anchor="t">
            <a:spAutoFit/>
          </a:bodyPr>
          <a:lstStyle/>
          <a:p>
            <a:pPr algn="l">
              <a:lnSpc>
                <a:spcPts val="4135"/>
              </a:lnSpc>
              <a:spcBef>
                <a:spcPct val="0"/>
              </a:spcBef>
            </a:pPr>
            <a:r>
              <a:rPr lang="en-US" sz="2955" b="1">
                <a:solidFill>
                  <a:srgbClr val="000000"/>
                </a:solidFill>
                <a:latin typeface="DM Sans Bold"/>
                <a:ea typeface="DM Sans Bold"/>
                <a:cs typeface="DM Sans Bold"/>
                <a:sym typeface="DM Sans Bold"/>
              </a:rPr>
              <a:t>2. Identifying</a:t>
            </a:r>
            <a:r>
              <a:rPr lang="en-US" sz="2955" b="1">
                <a:solidFill>
                  <a:srgbClr val="000000"/>
                </a:solidFill>
                <a:latin typeface="DM Sans Bold"/>
                <a:ea typeface="DM Sans Bold"/>
                <a:cs typeface="DM Sans Bold"/>
                <a:sym typeface="DM Sans Bold"/>
              </a:rPr>
              <a:t> Patients with Frequent High-Cost Encounters :</a:t>
            </a:r>
            <a:endParaRPr lang="en-US" sz="2955" b="1">
              <a:solidFill>
                <a:srgbClr val="000000"/>
              </a:solidFill>
              <a:latin typeface="DM Sans Bold"/>
              <a:ea typeface="DM Sans Bold"/>
              <a:cs typeface="DM Sans Bold"/>
              <a:sym typeface="DM Sans Bold"/>
            </a:endParaRPr>
          </a:p>
          <a:p>
            <a:pPr algn="l">
              <a:lnSpc>
                <a:spcPts val="3015"/>
              </a:lnSpc>
              <a:spcBef>
                <a:spcPct val="0"/>
              </a:spcBef>
            </a:pPr>
          </a:p>
        </p:txBody>
      </p:sp>
      <p:sp>
        <p:nvSpPr>
          <p:cNvPr id="6" name="TextBox 6"/>
          <p:cNvSpPr txBox="1"/>
          <p:nvPr/>
        </p:nvSpPr>
        <p:spPr>
          <a:xfrm>
            <a:off x="438341" y="1401379"/>
            <a:ext cx="17849659" cy="3115830"/>
          </a:xfrm>
          <a:prstGeom prst="rect">
            <a:avLst/>
          </a:prstGeom>
        </p:spPr>
        <p:txBody>
          <a:bodyPr lIns="0" tIns="0" rIns="0" bIns="0" rtlCol="0" anchor="t">
            <a:spAutoFit/>
          </a:bodyPr>
          <a:lstStyle/>
          <a:p>
            <a:pPr algn="l">
              <a:lnSpc>
                <a:spcPts val="4135"/>
              </a:lnSpc>
            </a:pPr>
            <a:r>
              <a:rPr lang="en-US" sz="2955" b="1">
                <a:solidFill>
                  <a:srgbClr val="000000"/>
                </a:solidFill>
                <a:latin typeface="DM Sans Bold"/>
                <a:ea typeface="DM Sans Bold"/>
                <a:cs typeface="DM Sans Bold"/>
                <a:sym typeface="DM Sans Bold"/>
              </a:rPr>
              <a:t>Objective:</a:t>
            </a:r>
            <a:endParaRPr lang="en-US" sz="2955" b="1">
              <a:solidFill>
                <a:srgbClr val="000000"/>
              </a:solidFill>
              <a:latin typeface="DM Sans Bold"/>
              <a:ea typeface="DM Sans Bold"/>
              <a:cs typeface="DM Sans Bold"/>
              <a:sym typeface="DM Sans Bold"/>
            </a:endParaRPr>
          </a:p>
          <a:p>
            <a:pPr marL="638175" lvl="1" indent="-318770" algn="l">
              <a:lnSpc>
                <a:spcPts val="4135"/>
              </a:lnSpc>
              <a:buFont typeface="Arial" panose="020B0604020202020204"/>
              <a:buChar char="•"/>
            </a:pPr>
            <a:r>
              <a:rPr lang="en-US" sz="2955">
                <a:solidFill>
                  <a:srgbClr val="000000"/>
                </a:solidFill>
                <a:latin typeface="DM Sans"/>
                <a:ea typeface="DM Sans"/>
                <a:cs typeface="DM Sans"/>
                <a:sym typeface="DM Sans"/>
              </a:rPr>
              <a:t>Identify high-utilization patients with more than 3 high-cost enc</a:t>
            </a:r>
            <a:r>
              <a:rPr lang="en-US" sz="2955">
                <a:solidFill>
                  <a:srgbClr val="000000"/>
                </a:solidFill>
                <a:latin typeface="DM Sans"/>
                <a:ea typeface="DM Sans"/>
                <a:cs typeface="DM Sans"/>
                <a:sym typeface="DM Sans"/>
              </a:rPr>
              <a:t>ounters (&gt;$10,000) in a year, along with their total spend</a:t>
            </a:r>
            <a:r>
              <a:rPr lang="en-US" sz="2955" b="1">
                <a:solidFill>
                  <a:srgbClr val="000000"/>
                </a:solidFill>
                <a:latin typeface="DM Sans Bold"/>
                <a:ea typeface="DM Sans Bold"/>
                <a:cs typeface="DM Sans Bold"/>
                <a:sym typeface="DM Sans Bold"/>
              </a:rPr>
              <a:t>.</a:t>
            </a:r>
            <a:endParaRPr lang="en-US" sz="2955" b="1">
              <a:solidFill>
                <a:srgbClr val="000000"/>
              </a:solidFill>
              <a:latin typeface="DM Sans Bold"/>
              <a:ea typeface="DM Sans Bold"/>
              <a:cs typeface="DM Sans Bold"/>
              <a:sym typeface="DM Sans Bold"/>
            </a:endParaRPr>
          </a:p>
          <a:p>
            <a:pPr algn="just">
              <a:lnSpc>
                <a:spcPts val="4135"/>
              </a:lnSpc>
            </a:pPr>
            <a:r>
              <a:rPr lang="en-US" sz="2955" b="1">
                <a:solidFill>
                  <a:srgbClr val="000000"/>
                </a:solidFill>
                <a:latin typeface="DM Sans Bold"/>
                <a:ea typeface="DM Sans Bold"/>
                <a:cs typeface="DM Sans Bold"/>
                <a:sym typeface="DM Sans Bold"/>
              </a:rPr>
              <a:t>Key Insights:</a:t>
            </a:r>
            <a:endParaRPr lang="en-US" sz="2955" b="1">
              <a:solidFill>
                <a:srgbClr val="000000"/>
              </a:solidFill>
              <a:latin typeface="DM Sans Bold"/>
              <a:ea typeface="DM Sans Bold"/>
              <a:cs typeface="DM Sans Bold"/>
              <a:sym typeface="DM Sans Bold"/>
            </a:endParaRPr>
          </a:p>
          <a:p>
            <a:pPr marL="638175" lvl="1" indent="-318770" algn="just">
              <a:lnSpc>
                <a:spcPts val="4135"/>
              </a:lnSpc>
              <a:buFont typeface="Arial" panose="020B0604020202020204"/>
              <a:buChar char="•"/>
            </a:pPr>
            <a:r>
              <a:rPr lang="en-US" sz="2955">
                <a:solidFill>
                  <a:srgbClr val="000000"/>
                </a:solidFill>
                <a:latin typeface="DM Sans"/>
                <a:ea typeface="DM Sans"/>
                <a:cs typeface="DM Sans"/>
                <a:sym typeface="DM Sans"/>
              </a:rPr>
              <a:t>Some patients had more than 3 encounters in a year, each costing over $10,000 — showing they contribute heavily to total healthcare spending and may need focused care management.</a:t>
            </a:r>
            <a:endParaRPr lang="en-US" sz="2955">
              <a:solidFill>
                <a:srgbClr val="00000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sp>
        <p:nvSpPr>
          <p:cNvPr id="3" name="Freeform 3"/>
          <p:cNvSpPr/>
          <p:nvPr/>
        </p:nvSpPr>
        <p:spPr>
          <a:xfrm>
            <a:off x="5236168" y="4794846"/>
            <a:ext cx="7408901" cy="4614267"/>
          </a:xfrm>
          <a:custGeom>
            <a:avLst/>
            <a:gdLst/>
            <a:ahLst/>
            <a:cxnLst/>
            <a:rect l="l" t="t" r="r" b="b"/>
            <a:pathLst>
              <a:path w="7408901" h="4614267">
                <a:moveTo>
                  <a:pt x="0" y="0"/>
                </a:moveTo>
                <a:lnTo>
                  <a:pt x="7408901" y="0"/>
                </a:lnTo>
                <a:lnTo>
                  <a:pt x="7408901" y="4614266"/>
                </a:lnTo>
                <a:lnTo>
                  <a:pt x="0" y="4614266"/>
                </a:lnTo>
                <a:lnTo>
                  <a:pt x="0" y="0"/>
                </a:lnTo>
                <a:close/>
              </a:path>
            </a:pathLst>
          </a:custGeom>
          <a:blipFill>
            <a:blip r:embed="rId2"/>
            <a:stretch>
              <a:fillRect l="-32559" t="-22247" r="-38833" b="-32475"/>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6</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5" name="TextBox 5"/>
          <p:cNvSpPr txBox="1"/>
          <p:nvPr/>
        </p:nvSpPr>
        <p:spPr>
          <a:xfrm>
            <a:off x="1301120" y="141085"/>
            <a:ext cx="15685761" cy="887615"/>
          </a:xfrm>
          <a:prstGeom prst="rect">
            <a:avLst/>
          </a:prstGeom>
        </p:spPr>
        <p:txBody>
          <a:bodyPr lIns="0" tIns="0" rIns="0" bIns="0" rtlCol="0" anchor="t">
            <a:spAutoFit/>
          </a:bodyPr>
          <a:lstStyle/>
          <a:p>
            <a:pPr algn="ctr">
              <a:lnSpc>
                <a:spcPts val="4135"/>
              </a:lnSpc>
              <a:spcBef>
                <a:spcPct val="0"/>
              </a:spcBef>
            </a:pPr>
            <a:r>
              <a:rPr lang="en-US" sz="2955" b="1">
                <a:solidFill>
                  <a:srgbClr val="000000"/>
                </a:solidFill>
                <a:latin typeface="DM Sans Bold"/>
                <a:ea typeface="DM Sans Bold"/>
                <a:cs typeface="DM Sans Bold"/>
                <a:sym typeface="DM Sans Bold"/>
              </a:rPr>
              <a:t>3. Identifying Risk Fact</a:t>
            </a:r>
            <a:r>
              <a:rPr lang="en-US" sz="2955" b="1">
                <a:solidFill>
                  <a:srgbClr val="000000"/>
                </a:solidFill>
                <a:latin typeface="DM Sans Bold"/>
                <a:ea typeface="DM Sans Bold"/>
                <a:cs typeface="DM Sans Bold"/>
                <a:sym typeface="DM Sans Bold"/>
              </a:rPr>
              <a:t>ors Based on Demographics and Encounter Reason :</a:t>
            </a:r>
            <a:endParaRPr lang="en-US" sz="2955" b="1">
              <a:solidFill>
                <a:srgbClr val="000000"/>
              </a:solidFill>
              <a:latin typeface="DM Sans Bold"/>
              <a:ea typeface="DM Sans Bold"/>
              <a:cs typeface="DM Sans Bold"/>
              <a:sym typeface="DM Sans Bold"/>
            </a:endParaRPr>
          </a:p>
          <a:p>
            <a:pPr algn="ctr">
              <a:lnSpc>
                <a:spcPts val="3015"/>
              </a:lnSpc>
              <a:spcBef>
                <a:spcPct val="0"/>
              </a:spcBef>
            </a:pPr>
          </a:p>
        </p:txBody>
      </p:sp>
      <p:sp>
        <p:nvSpPr>
          <p:cNvPr id="6" name="TextBox 6"/>
          <p:cNvSpPr txBox="1"/>
          <p:nvPr/>
        </p:nvSpPr>
        <p:spPr>
          <a:xfrm>
            <a:off x="0" y="981075"/>
            <a:ext cx="18288000" cy="3115830"/>
          </a:xfrm>
          <a:prstGeom prst="rect">
            <a:avLst/>
          </a:prstGeom>
        </p:spPr>
        <p:txBody>
          <a:bodyPr lIns="0" tIns="0" rIns="0" bIns="0" rtlCol="0" anchor="t">
            <a:spAutoFit/>
          </a:bodyPr>
          <a:lstStyle/>
          <a:p>
            <a:pPr algn="l">
              <a:lnSpc>
                <a:spcPts val="4135"/>
              </a:lnSpc>
            </a:pPr>
            <a:r>
              <a:rPr lang="en-US" sz="2955" b="1">
                <a:solidFill>
                  <a:srgbClr val="000000"/>
                </a:solidFill>
                <a:latin typeface="DM Sans Bold"/>
                <a:ea typeface="DM Sans Bold"/>
                <a:cs typeface="DM Sans Bold"/>
                <a:sym typeface="DM Sans Bold"/>
              </a:rPr>
              <a:t>Objective:</a:t>
            </a:r>
            <a:endParaRPr lang="en-US" sz="2955" b="1">
              <a:solidFill>
                <a:srgbClr val="000000"/>
              </a:solidFill>
              <a:latin typeface="DM Sans Bold"/>
              <a:ea typeface="DM Sans Bold"/>
              <a:cs typeface="DM Sans Bold"/>
              <a:sym typeface="DM Sans Bold"/>
            </a:endParaRPr>
          </a:p>
          <a:p>
            <a:pPr marL="638175" lvl="1" indent="-318770" algn="l">
              <a:lnSpc>
                <a:spcPts val="4135"/>
              </a:lnSpc>
              <a:buFont typeface="Arial" panose="020B0604020202020204"/>
              <a:buChar char="•"/>
            </a:pPr>
            <a:r>
              <a:rPr lang="en-US" sz="2955">
                <a:solidFill>
                  <a:srgbClr val="000000"/>
                </a:solidFill>
                <a:latin typeface="DM Sans"/>
                <a:ea typeface="DM Sans"/>
                <a:cs typeface="DM Sans"/>
                <a:sym typeface="DM Sans"/>
              </a:rPr>
              <a:t>Identify the t</a:t>
            </a:r>
            <a:r>
              <a:rPr lang="en-US" sz="2955">
                <a:solidFill>
                  <a:srgbClr val="000000"/>
                </a:solidFill>
                <a:latin typeface="DM Sans"/>
                <a:ea typeface="DM Sans"/>
                <a:cs typeface="DM Sans"/>
                <a:sym typeface="DM Sans"/>
              </a:rPr>
              <a:t>op 3 most frequent diagnosis codes and analyze related patient demographics to understand which groups are most impacted by high-cost encounters.</a:t>
            </a:r>
            <a:endParaRPr lang="en-US" sz="2955">
              <a:solidFill>
                <a:srgbClr val="000000"/>
              </a:solidFill>
              <a:latin typeface="DM Sans"/>
              <a:ea typeface="DM Sans"/>
              <a:cs typeface="DM Sans"/>
              <a:sym typeface="DM Sans"/>
            </a:endParaRPr>
          </a:p>
          <a:p>
            <a:pPr algn="l">
              <a:lnSpc>
                <a:spcPts val="4135"/>
              </a:lnSpc>
              <a:spcBef>
                <a:spcPct val="0"/>
              </a:spcBef>
            </a:pPr>
            <a:r>
              <a:rPr lang="en-US" sz="2955" b="1">
                <a:solidFill>
                  <a:srgbClr val="000000"/>
                </a:solidFill>
                <a:latin typeface="DM Sans Bold"/>
                <a:ea typeface="DM Sans Bold"/>
                <a:cs typeface="DM Sans Bold"/>
                <a:sym typeface="DM Sans Bold"/>
              </a:rPr>
              <a:t>Key Insights:</a:t>
            </a:r>
            <a:endParaRPr lang="en-US" sz="2955" b="1">
              <a:solidFill>
                <a:srgbClr val="000000"/>
              </a:solidFill>
              <a:latin typeface="DM Sans Bold"/>
              <a:ea typeface="DM Sans Bold"/>
              <a:cs typeface="DM Sans Bold"/>
              <a:sym typeface="DM Sans Bold"/>
            </a:endParaRPr>
          </a:p>
          <a:p>
            <a:pPr marL="638175" lvl="1" indent="-318770" algn="l">
              <a:lnSpc>
                <a:spcPts val="4135"/>
              </a:lnSpc>
              <a:buFont typeface="Arial" panose="020B0604020202020204"/>
              <a:buChar char="•"/>
            </a:pPr>
            <a:r>
              <a:rPr lang="en-US" sz="2955">
                <a:solidFill>
                  <a:srgbClr val="000000"/>
                </a:solidFill>
                <a:latin typeface="DM Sans"/>
                <a:ea typeface="DM Sans"/>
                <a:cs typeface="DM Sans"/>
                <a:sym typeface="DM Sans"/>
              </a:rPr>
              <a:t>High-cost encounters are most commonly linked to a few specific diagnosis codes, with certain age groups and genders being more frequently affected.</a:t>
            </a:r>
            <a:endParaRPr lang="en-US" sz="2955">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sp>
        <p:nvSpPr>
          <p:cNvPr id="3" name="Freeform 3"/>
          <p:cNvSpPr/>
          <p:nvPr/>
        </p:nvSpPr>
        <p:spPr>
          <a:xfrm>
            <a:off x="5061841" y="4300287"/>
            <a:ext cx="10081916" cy="5520357"/>
          </a:xfrm>
          <a:custGeom>
            <a:avLst/>
            <a:gdLst/>
            <a:ahLst/>
            <a:cxnLst/>
            <a:rect l="l" t="t" r="r" b="b"/>
            <a:pathLst>
              <a:path w="10081916" h="5520357">
                <a:moveTo>
                  <a:pt x="0" y="0"/>
                </a:moveTo>
                <a:lnTo>
                  <a:pt x="10081916" y="0"/>
                </a:lnTo>
                <a:lnTo>
                  <a:pt x="10081916" y="5520357"/>
                </a:lnTo>
                <a:lnTo>
                  <a:pt x="0" y="5520357"/>
                </a:lnTo>
                <a:lnTo>
                  <a:pt x="0" y="0"/>
                </a:lnTo>
                <a:close/>
              </a:path>
            </a:pathLst>
          </a:custGeom>
          <a:blipFill>
            <a:blip r:embed="rId2"/>
            <a:stretch>
              <a:fillRect l="-24215" t="-18858" r="-1736" b="-10468"/>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7</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5" name="TextBox 5"/>
          <p:cNvSpPr txBox="1"/>
          <p:nvPr/>
        </p:nvSpPr>
        <p:spPr>
          <a:xfrm>
            <a:off x="3764146" y="8370"/>
            <a:ext cx="11776616" cy="1020330"/>
          </a:xfrm>
          <a:prstGeom prst="rect">
            <a:avLst/>
          </a:prstGeom>
        </p:spPr>
        <p:txBody>
          <a:bodyPr lIns="0" tIns="0" rIns="0" bIns="0" rtlCol="0" anchor="t">
            <a:spAutoFit/>
          </a:bodyPr>
          <a:lstStyle/>
          <a:p>
            <a:pPr algn="ctr">
              <a:lnSpc>
                <a:spcPts val="4135"/>
              </a:lnSpc>
              <a:spcBef>
                <a:spcPct val="0"/>
              </a:spcBef>
            </a:pPr>
            <a:r>
              <a:rPr lang="en-US" sz="2955" b="1">
                <a:solidFill>
                  <a:srgbClr val="000000"/>
                </a:solidFill>
                <a:latin typeface="DM Sans Bold"/>
                <a:ea typeface="DM Sans Bold"/>
                <a:cs typeface="DM Sans Bold"/>
                <a:sym typeface="DM Sans Bold"/>
              </a:rPr>
              <a:t>4. Assessing Payer C</a:t>
            </a:r>
            <a:r>
              <a:rPr lang="en-US" sz="2955" b="1">
                <a:solidFill>
                  <a:srgbClr val="000000"/>
                </a:solidFill>
                <a:latin typeface="DM Sans Bold"/>
                <a:ea typeface="DM Sans Bold"/>
                <a:cs typeface="DM Sans Bold"/>
                <a:sym typeface="DM Sans Bold"/>
              </a:rPr>
              <a:t>ontributions for Different Procedure Types :</a:t>
            </a:r>
            <a:endParaRPr lang="en-US" sz="2955" b="1">
              <a:solidFill>
                <a:srgbClr val="000000"/>
              </a:solidFill>
              <a:latin typeface="DM Sans Bold"/>
              <a:ea typeface="DM Sans Bold"/>
              <a:cs typeface="DM Sans Bold"/>
              <a:sym typeface="DM Sans Bold"/>
            </a:endParaRPr>
          </a:p>
          <a:p>
            <a:pPr algn="ctr">
              <a:lnSpc>
                <a:spcPts val="4135"/>
              </a:lnSpc>
              <a:spcBef>
                <a:spcPct val="0"/>
              </a:spcBef>
            </a:pPr>
          </a:p>
        </p:txBody>
      </p:sp>
      <p:sp>
        <p:nvSpPr>
          <p:cNvPr id="6" name="TextBox 6"/>
          <p:cNvSpPr txBox="1"/>
          <p:nvPr/>
        </p:nvSpPr>
        <p:spPr>
          <a:xfrm>
            <a:off x="422449" y="981075"/>
            <a:ext cx="17443103" cy="3115830"/>
          </a:xfrm>
          <a:prstGeom prst="rect">
            <a:avLst/>
          </a:prstGeom>
        </p:spPr>
        <p:txBody>
          <a:bodyPr lIns="0" tIns="0" rIns="0" bIns="0" rtlCol="0" anchor="t">
            <a:spAutoFit/>
          </a:bodyPr>
          <a:lstStyle/>
          <a:p>
            <a:pPr algn="l">
              <a:lnSpc>
                <a:spcPts val="4135"/>
              </a:lnSpc>
            </a:pPr>
            <a:r>
              <a:rPr lang="en-US" sz="2955" b="1">
                <a:solidFill>
                  <a:srgbClr val="000000"/>
                </a:solidFill>
                <a:latin typeface="DM Sans Bold"/>
                <a:ea typeface="DM Sans Bold"/>
                <a:cs typeface="DM Sans Bold"/>
                <a:sym typeface="DM Sans Bold"/>
              </a:rPr>
              <a:t>Objective:</a:t>
            </a:r>
            <a:endParaRPr lang="en-US" sz="2955" b="1">
              <a:solidFill>
                <a:srgbClr val="000000"/>
              </a:solidFill>
              <a:latin typeface="DM Sans Bold"/>
              <a:ea typeface="DM Sans Bold"/>
              <a:cs typeface="DM Sans Bold"/>
              <a:sym typeface="DM Sans Bold"/>
            </a:endParaRPr>
          </a:p>
          <a:p>
            <a:pPr marL="638175" lvl="1" indent="-318770" algn="l">
              <a:lnSpc>
                <a:spcPts val="4135"/>
              </a:lnSpc>
              <a:buFont typeface="Arial" panose="020B0604020202020204"/>
              <a:buChar char="•"/>
            </a:pPr>
            <a:r>
              <a:rPr lang="en-US" sz="2955">
                <a:solidFill>
                  <a:srgbClr val="000000"/>
                </a:solidFill>
                <a:latin typeface="DM Sans"/>
                <a:ea typeface="DM Sans"/>
                <a:cs typeface="DM Sans"/>
                <a:sym typeface="DM Sans"/>
              </a:rPr>
              <a:t>Analyze h</a:t>
            </a:r>
            <a:r>
              <a:rPr lang="en-US" sz="2955">
                <a:solidFill>
                  <a:srgbClr val="000000"/>
                </a:solidFill>
                <a:latin typeface="DM Sans"/>
                <a:ea typeface="DM Sans"/>
                <a:cs typeface="DM Sans"/>
                <a:sym typeface="DM Sans"/>
              </a:rPr>
              <a:t>ow much payers contribute toward procedure costs and identify gaps between total claim cost and payer coverage.</a:t>
            </a:r>
            <a:endParaRPr lang="en-US" sz="2955">
              <a:solidFill>
                <a:srgbClr val="000000"/>
              </a:solidFill>
              <a:latin typeface="DM Sans"/>
              <a:ea typeface="DM Sans"/>
              <a:cs typeface="DM Sans"/>
              <a:sym typeface="DM Sans"/>
            </a:endParaRPr>
          </a:p>
          <a:p>
            <a:pPr algn="just">
              <a:lnSpc>
                <a:spcPts val="4135"/>
              </a:lnSpc>
            </a:pPr>
            <a:r>
              <a:rPr lang="en-US" sz="2955" b="1">
                <a:solidFill>
                  <a:srgbClr val="000000"/>
                </a:solidFill>
                <a:latin typeface="DM Sans Bold"/>
                <a:ea typeface="DM Sans Bold"/>
                <a:cs typeface="DM Sans Bold"/>
                <a:sym typeface="DM Sans Bold"/>
              </a:rPr>
              <a:t>Key Insights:</a:t>
            </a:r>
            <a:endParaRPr lang="en-US" sz="2955" b="1">
              <a:solidFill>
                <a:srgbClr val="000000"/>
              </a:solidFill>
              <a:latin typeface="DM Sans Bold"/>
              <a:ea typeface="DM Sans Bold"/>
              <a:cs typeface="DM Sans Bold"/>
              <a:sym typeface="DM Sans Bold"/>
            </a:endParaRPr>
          </a:p>
          <a:p>
            <a:pPr marL="638175" lvl="1" indent="-318770" algn="l">
              <a:lnSpc>
                <a:spcPts val="4135"/>
              </a:lnSpc>
              <a:buFont typeface="Arial" panose="020B0604020202020204"/>
              <a:buChar char="•"/>
            </a:pPr>
            <a:r>
              <a:rPr lang="en-US" sz="2955">
                <a:solidFill>
                  <a:srgbClr val="000000"/>
                </a:solidFill>
                <a:latin typeface="DM Sans"/>
                <a:ea typeface="DM Sans"/>
                <a:cs typeface="DM Sans"/>
                <a:sym typeface="DM Sans"/>
              </a:rPr>
              <a:t>Some procedures have a large gap between the total claim cost and what the payer covers.</a:t>
            </a:r>
            <a:endParaRPr lang="en-US" sz="2955">
              <a:solidFill>
                <a:srgbClr val="000000"/>
              </a:solidFill>
              <a:latin typeface="DM Sans"/>
              <a:ea typeface="DM Sans"/>
              <a:cs typeface="DM Sans"/>
              <a:sym typeface="DM Sans"/>
            </a:endParaRPr>
          </a:p>
          <a:p>
            <a:pPr marL="638175" lvl="1" indent="-318770" algn="l">
              <a:lnSpc>
                <a:spcPts val="4135"/>
              </a:lnSpc>
              <a:buFont typeface="Arial" panose="020B0604020202020204"/>
              <a:buChar char="•"/>
            </a:pPr>
            <a:r>
              <a:rPr lang="en-US" sz="2955">
                <a:solidFill>
                  <a:srgbClr val="000000"/>
                </a:solidFill>
                <a:latin typeface="DM Sans"/>
                <a:ea typeface="DM Sans"/>
                <a:cs typeface="DM Sans"/>
                <a:sym typeface="DM Sans"/>
              </a:rPr>
              <a:t>These gaps can lead to higher out-of-pocket expenses for patients, depending on the payer.</a:t>
            </a:r>
            <a:endParaRPr lang="en-US" sz="2955">
              <a:solidFill>
                <a:srgbClr val="00000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sp>
        <p:nvSpPr>
          <p:cNvPr id="3" name="Freeform 3"/>
          <p:cNvSpPr/>
          <p:nvPr/>
        </p:nvSpPr>
        <p:spPr>
          <a:xfrm>
            <a:off x="5134477" y="4271232"/>
            <a:ext cx="10110971" cy="5549412"/>
          </a:xfrm>
          <a:custGeom>
            <a:avLst/>
            <a:gdLst/>
            <a:ahLst/>
            <a:cxnLst/>
            <a:rect l="l" t="t" r="r" b="b"/>
            <a:pathLst>
              <a:path w="10110971" h="5549412">
                <a:moveTo>
                  <a:pt x="0" y="0"/>
                </a:moveTo>
                <a:lnTo>
                  <a:pt x="10110971" y="0"/>
                </a:lnTo>
                <a:lnTo>
                  <a:pt x="10110971" y="5549412"/>
                </a:lnTo>
                <a:lnTo>
                  <a:pt x="0" y="5549412"/>
                </a:lnTo>
                <a:lnTo>
                  <a:pt x="0" y="0"/>
                </a:lnTo>
                <a:close/>
              </a:path>
            </a:pathLst>
          </a:custGeom>
          <a:blipFill>
            <a:blip r:embed="rId2"/>
            <a:stretch>
              <a:fillRect l="-25007" t="-17189" r="-582" b="-11460"/>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8</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5" name="TextBox 5"/>
          <p:cNvSpPr txBox="1"/>
          <p:nvPr/>
        </p:nvSpPr>
        <p:spPr>
          <a:xfrm>
            <a:off x="4068606" y="141085"/>
            <a:ext cx="12242712" cy="887615"/>
          </a:xfrm>
          <a:prstGeom prst="rect">
            <a:avLst/>
          </a:prstGeom>
        </p:spPr>
        <p:txBody>
          <a:bodyPr lIns="0" tIns="0" rIns="0" bIns="0" rtlCol="0" anchor="t">
            <a:spAutoFit/>
          </a:bodyPr>
          <a:lstStyle/>
          <a:p>
            <a:pPr algn="ctr">
              <a:lnSpc>
                <a:spcPts val="4135"/>
              </a:lnSpc>
              <a:spcBef>
                <a:spcPct val="0"/>
              </a:spcBef>
            </a:pPr>
            <a:r>
              <a:rPr lang="en-US" sz="2955" b="1">
                <a:solidFill>
                  <a:srgbClr val="000000"/>
                </a:solidFill>
                <a:latin typeface="DM Sans Bold"/>
                <a:ea typeface="DM Sans Bold"/>
                <a:cs typeface="DM Sans Bold"/>
                <a:sym typeface="DM Sans Bold"/>
              </a:rPr>
              <a:t>5. Identifying Patients with Multiple Pr</a:t>
            </a:r>
            <a:r>
              <a:rPr lang="en-US" sz="2955" b="1">
                <a:solidFill>
                  <a:srgbClr val="000000"/>
                </a:solidFill>
                <a:latin typeface="DM Sans Bold"/>
                <a:ea typeface="DM Sans Bold"/>
                <a:cs typeface="DM Sans Bold"/>
                <a:sym typeface="DM Sans Bold"/>
              </a:rPr>
              <a:t>ocedures Across Encounters:</a:t>
            </a:r>
            <a:endParaRPr lang="en-US" sz="2955" b="1">
              <a:solidFill>
                <a:srgbClr val="000000"/>
              </a:solidFill>
              <a:latin typeface="DM Sans Bold"/>
              <a:ea typeface="DM Sans Bold"/>
              <a:cs typeface="DM Sans Bold"/>
              <a:sym typeface="DM Sans Bold"/>
            </a:endParaRPr>
          </a:p>
          <a:p>
            <a:pPr algn="ctr">
              <a:lnSpc>
                <a:spcPts val="3015"/>
              </a:lnSpc>
              <a:spcBef>
                <a:spcPct val="0"/>
              </a:spcBef>
            </a:pPr>
          </a:p>
        </p:txBody>
      </p:sp>
      <p:sp>
        <p:nvSpPr>
          <p:cNvPr id="6" name="TextBox 6"/>
          <p:cNvSpPr txBox="1"/>
          <p:nvPr/>
        </p:nvSpPr>
        <p:spPr>
          <a:xfrm>
            <a:off x="229791" y="981075"/>
            <a:ext cx="17828419" cy="3115830"/>
          </a:xfrm>
          <a:prstGeom prst="rect">
            <a:avLst/>
          </a:prstGeom>
        </p:spPr>
        <p:txBody>
          <a:bodyPr lIns="0" tIns="0" rIns="0" bIns="0" rtlCol="0" anchor="t">
            <a:spAutoFit/>
          </a:bodyPr>
          <a:lstStyle/>
          <a:p>
            <a:pPr algn="l">
              <a:lnSpc>
                <a:spcPts val="4135"/>
              </a:lnSpc>
            </a:pPr>
            <a:r>
              <a:rPr lang="en-US" sz="2955" b="1">
                <a:solidFill>
                  <a:srgbClr val="000000"/>
                </a:solidFill>
                <a:latin typeface="DM Sans Bold"/>
                <a:ea typeface="DM Sans Bold"/>
                <a:cs typeface="DM Sans Bold"/>
                <a:sym typeface="DM Sans Bold"/>
              </a:rPr>
              <a:t>Objective:</a:t>
            </a:r>
            <a:endParaRPr lang="en-US" sz="2955" b="1">
              <a:solidFill>
                <a:srgbClr val="000000"/>
              </a:solidFill>
              <a:latin typeface="DM Sans Bold"/>
              <a:ea typeface="DM Sans Bold"/>
              <a:cs typeface="DM Sans Bold"/>
              <a:sym typeface="DM Sans Bold"/>
            </a:endParaRPr>
          </a:p>
          <a:p>
            <a:pPr marL="638175" lvl="1" indent="-318770" algn="l">
              <a:lnSpc>
                <a:spcPts val="4135"/>
              </a:lnSpc>
              <a:buFont typeface="Arial" panose="020B0604020202020204"/>
              <a:buChar char="•"/>
            </a:pPr>
            <a:r>
              <a:rPr lang="en-US" sz="2955">
                <a:solidFill>
                  <a:srgbClr val="000000"/>
                </a:solidFill>
                <a:latin typeface="DM Sans"/>
                <a:ea typeface="DM Sans"/>
                <a:cs typeface="DM Sans"/>
                <a:sym typeface="DM Sans"/>
              </a:rPr>
              <a:t>Identify patients wh</a:t>
            </a:r>
            <a:r>
              <a:rPr lang="en-US" sz="2955">
                <a:solidFill>
                  <a:srgbClr val="000000"/>
                </a:solidFill>
                <a:latin typeface="DM Sans"/>
                <a:ea typeface="DM Sans"/>
                <a:cs typeface="DM Sans"/>
                <a:sym typeface="DM Sans"/>
              </a:rPr>
              <a:t>o underwent multiple procedures in separate encounters for the same diagnosis (ReasonCode).</a:t>
            </a:r>
            <a:endParaRPr lang="en-US" sz="2955">
              <a:solidFill>
                <a:srgbClr val="000000"/>
              </a:solidFill>
              <a:latin typeface="DM Sans"/>
              <a:ea typeface="DM Sans"/>
              <a:cs typeface="DM Sans"/>
              <a:sym typeface="DM Sans"/>
            </a:endParaRPr>
          </a:p>
          <a:p>
            <a:pPr algn="l">
              <a:lnSpc>
                <a:spcPts val="4135"/>
              </a:lnSpc>
              <a:spcBef>
                <a:spcPct val="0"/>
              </a:spcBef>
            </a:pPr>
            <a:r>
              <a:rPr lang="en-US" sz="2955" b="1">
                <a:solidFill>
                  <a:srgbClr val="000000"/>
                </a:solidFill>
                <a:latin typeface="DM Sans Bold"/>
                <a:ea typeface="DM Sans Bold"/>
                <a:cs typeface="DM Sans Bold"/>
                <a:sym typeface="DM Sans Bold"/>
              </a:rPr>
              <a:t>Key Insights:</a:t>
            </a:r>
            <a:endParaRPr lang="en-US" sz="2955" b="1">
              <a:solidFill>
                <a:srgbClr val="000000"/>
              </a:solidFill>
              <a:latin typeface="DM Sans Bold"/>
              <a:ea typeface="DM Sans Bold"/>
              <a:cs typeface="DM Sans Bold"/>
              <a:sym typeface="DM Sans Bold"/>
            </a:endParaRPr>
          </a:p>
          <a:p>
            <a:pPr marL="638175" lvl="1" indent="-318770" algn="l">
              <a:lnSpc>
                <a:spcPts val="4135"/>
              </a:lnSpc>
              <a:buFont typeface="Arial" panose="020B0604020202020204"/>
              <a:buChar char="•"/>
            </a:pPr>
            <a:r>
              <a:rPr lang="en-US" sz="2955">
                <a:solidFill>
                  <a:srgbClr val="000000"/>
                </a:solidFill>
                <a:latin typeface="DM Sans"/>
                <a:ea typeface="DM Sans"/>
                <a:cs typeface="DM Sans"/>
                <a:sym typeface="DM Sans"/>
              </a:rPr>
              <a:t>Some patients keep getting treated for the same issue in different visits, showing possible ongoing or poorly managed conditions.</a:t>
            </a:r>
            <a:endParaRPr lang="en-US" sz="2955">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1895" t="-40881" r="-26140" b="-44284"/>
            </a:stretch>
          </a:blipFill>
        </p:spPr>
      </p:sp>
      <p:sp>
        <p:nvSpPr>
          <p:cNvPr id="3" name="Freeform 3"/>
          <p:cNvSpPr/>
          <p:nvPr/>
        </p:nvSpPr>
        <p:spPr>
          <a:xfrm>
            <a:off x="4343297" y="4151451"/>
            <a:ext cx="10227189" cy="5694685"/>
          </a:xfrm>
          <a:custGeom>
            <a:avLst/>
            <a:gdLst/>
            <a:ahLst/>
            <a:cxnLst/>
            <a:rect l="l" t="t" r="r" b="b"/>
            <a:pathLst>
              <a:path w="10227189" h="5694685">
                <a:moveTo>
                  <a:pt x="0" y="0"/>
                </a:moveTo>
                <a:lnTo>
                  <a:pt x="10227188" y="0"/>
                </a:lnTo>
                <a:lnTo>
                  <a:pt x="10227188" y="5694685"/>
                </a:lnTo>
                <a:lnTo>
                  <a:pt x="0" y="5694685"/>
                </a:lnTo>
                <a:lnTo>
                  <a:pt x="0" y="0"/>
                </a:lnTo>
                <a:close/>
              </a:path>
            </a:pathLst>
          </a:custGeom>
          <a:blipFill>
            <a:blip r:embed="rId2"/>
            <a:stretch>
              <a:fillRect l="-24155" t="-17261" r="-7" b="-8107"/>
            </a:stretch>
          </a:blipFill>
        </p:spPr>
      </p:sp>
      <p:sp>
        <p:nvSpPr>
          <p:cNvPr id="4" name="TextBox 4"/>
          <p:cNvSpPr txBox="1"/>
          <p:nvPr/>
        </p:nvSpPr>
        <p:spPr>
          <a:xfrm>
            <a:off x="8516281" y="9606861"/>
            <a:ext cx="1881220" cy="239275"/>
          </a:xfrm>
          <a:prstGeom prst="rect">
            <a:avLst/>
          </a:prstGeom>
        </p:spPr>
        <p:txBody>
          <a:bodyPr lIns="0" tIns="0" rIns="0" bIns="0" rtlCol="0" anchor="t">
            <a:spAutoFit/>
          </a:bodyPr>
          <a:lstStyle/>
          <a:p>
            <a:pPr algn="ctr">
              <a:lnSpc>
                <a:spcPts val="1745"/>
              </a:lnSpc>
            </a:pPr>
            <a:r>
              <a:rPr lang="en-US" sz="1835" b="1">
                <a:solidFill>
                  <a:srgbClr val="FFFFFF"/>
                </a:solidFill>
                <a:latin typeface="Gotham Bold"/>
                <a:ea typeface="Gotham Bold"/>
                <a:cs typeface="Gotham Bold"/>
                <a:sym typeface="Gotham Bold"/>
              </a:rPr>
              <a:t>123-456-7890</a:t>
            </a:r>
            <a:endParaRPr lang="en-US" sz="1835" b="1">
              <a:solidFill>
                <a:srgbClr val="FFFFFF"/>
              </a:solidFill>
              <a:latin typeface="Gotham Bold"/>
              <a:ea typeface="Gotham Bold"/>
              <a:cs typeface="Gotham Bold"/>
              <a:sym typeface="Gotham Bold"/>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9</a:t>
            </a:r>
            <a:endParaRPr lang="en-US" sz="2000">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6" name="TextBox 6"/>
          <p:cNvSpPr txBox="1"/>
          <p:nvPr/>
        </p:nvSpPr>
        <p:spPr>
          <a:xfrm>
            <a:off x="3298398" y="167005"/>
            <a:ext cx="11691204" cy="861695"/>
          </a:xfrm>
          <a:prstGeom prst="rect">
            <a:avLst/>
          </a:prstGeom>
        </p:spPr>
        <p:txBody>
          <a:bodyPr lIns="0" tIns="0" rIns="0" bIns="0" rtlCol="0" anchor="t">
            <a:spAutoFit/>
          </a:bodyPr>
          <a:lstStyle/>
          <a:p>
            <a:pPr algn="l">
              <a:lnSpc>
                <a:spcPts val="4060"/>
              </a:lnSpc>
              <a:spcBef>
                <a:spcPct val="0"/>
              </a:spcBef>
            </a:pPr>
            <a:r>
              <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rPr>
              <a:t>6. Analyzing Patient Enc</a:t>
            </a:r>
            <a:r>
              <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rPr>
              <a:t>ounter Duration for DifferenT  Classes :</a:t>
            </a:r>
            <a:endParaRPr lang="en-US" sz="29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800"/>
              </a:lnSpc>
              <a:spcBef>
                <a:spcPct val="0"/>
              </a:spcBef>
            </a:pPr>
          </a:p>
        </p:txBody>
      </p:sp>
      <p:sp>
        <p:nvSpPr>
          <p:cNvPr id="7" name="TextBox 7"/>
          <p:cNvSpPr txBox="1"/>
          <p:nvPr/>
        </p:nvSpPr>
        <p:spPr>
          <a:xfrm>
            <a:off x="626492" y="1262095"/>
            <a:ext cx="17035016" cy="3204268"/>
          </a:xfrm>
          <a:prstGeom prst="rect">
            <a:avLst/>
          </a:prstGeom>
        </p:spPr>
        <p:txBody>
          <a:bodyPr lIns="0" tIns="0" rIns="0" bIns="0" rtlCol="0" anchor="t">
            <a:spAutoFit/>
          </a:bodyPr>
          <a:lstStyle/>
          <a:p>
            <a:pPr algn="l">
              <a:lnSpc>
                <a:spcPts val="3620"/>
              </a:lnSpc>
            </a:pPr>
            <a:r>
              <a:rPr lang="en-US" sz="2585" b="1">
                <a:solidFill>
                  <a:srgbClr val="000000"/>
                </a:solidFill>
                <a:latin typeface="Canva Sans Bold" panose="020B0803030501040103"/>
                <a:ea typeface="Canva Sans Bold" panose="020B0803030501040103"/>
                <a:cs typeface="Canva Sans Bold" panose="020B0803030501040103"/>
                <a:sym typeface="Canva Sans Bold" panose="020B0803030501040103"/>
              </a:rPr>
              <a:t>Objective:</a:t>
            </a:r>
            <a:endParaRPr lang="en-US" sz="2585"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marL="558800" lvl="1" indent="-279400" algn="l">
              <a:lnSpc>
                <a:spcPts val="3620"/>
              </a:lnSpc>
              <a:buFont typeface="Arial" panose="020B0604020202020204"/>
              <a:buChar char="•"/>
            </a:pPr>
            <a:r>
              <a:rPr lang="en-US" sz="2585">
                <a:solidFill>
                  <a:srgbClr val="000000"/>
                </a:solidFill>
                <a:latin typeface="Canva Sans" panose="020B0503030501040103"/>
                <a:ea typeface="Canva Sans" panose="020B0503030501040103"/>
                <a:cs typeface="Canva Sans" panose="020B0503030501040103"/>
                <a:sym typeface="Canva Sans" panose="020B0503030501040103"/>
              </a:rPr>
              <a:t>Find the average encounter duration for each Enc</a:t>
            </a:r>
            <a:r>
              <a:rPr lang="en-US" sz="2585">
                <a:solidFill>
                  <a:srgbClr val="000000"/>
                </a:solidFill>
                <a:latin typeface="Canva Sans" panose="020B0503030501040103"/>
                <a:ea typeface="Canva Sans" panose="020B0503030501040103"/>
                <a:cs typeface="Canva Sans" panose="020B0503030501040103"/>
                <a:sym typeface="Canva Sans" panose="020B0503030501040103"/>
              </a:rPr>
              <a:t>ounterClass within each organization and spot encounters longer than 24 hours.</a:t>
            </a:r>
            <a:endParaRPr lang="en-US" sz="2585">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620"/>
              </a:lnSpc>
              <a:spcBef>
                <a:spcPct val="0"/>
              </a:spcBef>
            </a:pPr>
            <a:r>
              <a:rPr lang="en-US" sz="2585" b="1">
                <a:solidFill>
                  <a:srgbClr val="000000"/>
                </a:solidFill>
                <a:latin typeface="Canva Sans Bold" panose="020B0803030501040103"/>
                <a:ea typeface="Canva Sans Bold" panose="020B0803030501040103"/>
                <a:cs typeface="Canva Sans Bold" panose="020B0803030501040103"/>
                <a:sym typeface="Canva Sans Bold" panose="020B0803030501040103"/>
              </a:rPr>
              <a:t>Key Insights:</a:t>
            </a:r>
            <a:endParaRPr lang="en-US" sz="2585"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marL="558800" lvl="1" indent="-279400" algn="l">
              <a:lnSpc>
                <a:spcPts val="3620"/>
              </a:lnSpc>
              <a:buFont typeface="Arial" panose="020B0604020202020204"/>
              <a:buChar char="•"/>
            </a:pPr>
            <a:r>
              <a:rPr lang="en-US" sz="2585">
                <a:solidFill>
                  <a:srgbClr val="000000"/>
                </a:solidFill>
                <a:latin typeface="Canva Sans" panose="020B0503030501040103"/>
                <a:ea typeface="Canva Sans" panose="020B0503030501040103"/>
                <a:cs typeface="Canva Sans" panose="020B0503030501040103"/>
                <a:sym typeface="Canva Sans" panose="020B0503030501040103"/>
              </a:rPr>
              <a:t>Some EncounterClasses have longer average durations in specific organizations.</a:t>
            </a:r>
            <a:endParaRPr lang="en-US" sz="2585">
              <a:solidFill>
                <a:srgbClr val="000000"/>
              </a:solidFill>
              <a:latin typeface="Canva Sans" panose="020B0503030501040103"/>
              <a:ea typeface="Canva Sans" panose="020B0503030501040103"/>
              <a:cs typeface="Canva Sans" panose="020B0503030501040103"/>
              <a:sym typeface="Canva Sans" panose="020B0503030501040103"/>
            </a:endParaRPr>
          </a:p>
          <a:p>
            <a:pPr marL="558800" lvl="1" indent="-279400" algn="l">
              <a:lnSpc>
                <a:spcPts val="3620"/>
              </a:lnSpc>
              <a:buFont typeface="Arial" panose="020B0604020202020204"/>
              <a:buChar char="•"/>
            </a:pPr>
            <a:r>
              <a:rPr lang="en-US" sz="2585">
                <a:solidFill>
                  <a:srgbClr val="000000"/>
                </a:solidFill>
                <a:latin typeface="Canva Sans" panose="020B0503030501040103"/>
                <a:ea typeface="Canva Sans" panose="020B0503030501040103"/>
                <a:cs typeface="Canva Sans" panose="020B0503030501040103"/>
                <a:sym typeface="Canva Sans" panose="020B0503030501040103"/>
              </a:rPr>
              <a:t>A few encounters last over 24 hours, which may point to complex cases or process delays.</a:t>
            </a:r>
            <a:endParaRPr lang="en-US" sz="2585">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36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4208</Words>
  <Application>WPS Presentation</Application>
  <PresentationFormat>On-screen Show (4:3)</PresentationFormat>
  <Paragraphs>128</Paragraphs>
  <Slides>12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SimSun</vt:lpstr>
      <vt:lpstr>Wingdings</vt:lpstr>
      <vt:lpstr>Gotham Bold</vt:lpstr>
      <vt:lpstr>Canva Sans Bold</vt:lpstr>
      <vt:lpstr>Canva Sans</vt:lpstr>
      <vt:lpstr>Signika Bold</vt:lpstr>
      <vt:lpstr>Arial</vt:lpstr>
      <vt:lpstr>DM Sans</vt:lpstr>
      <vt:lpstr>DM Sans Bold</vt:lpstr>
      <vt:lpstr>Bukhari Script</vt:lpstr>
      <vt:lpstr>Segoe Print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Healthcare Clinic Presentation</dc:title>
  <dc:creator/>
  <cp:lastModifiedBy>Niharika</cp:lastModifiedBy>
  <cp:revision>4</cp:revision>
  <dcterms:created xsi:type="dcterms:W3CDTF">2006-08-16T00:00:00Z</dcterms:created>
  <dcterms:modified xsi:type="dcterms:W3CDTF">2025-07-25T11:11:56Z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44C7438BD46049CF8A348BF10254B948_13</vt:lpwstr>
  </property>
  <property fmtid="{D5CDD505-2E9C-101B-9397-08002B2CF9AE}" pid="3" name="KSOProductBuildVer">
    <vt:lpwstr>1033-12.2.0.21931</vt:lpwstr>
  </property>
</Properties>
</file>